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60" r:id="rId5"/>
    <p:sldId id="268" r:id="rId6"/>
    <p:sldId id="266" r:id="rId7"/>
    <p:sldId id="259" r:id="rId8"/>
    <p:sldId id="270" r:id="rId9"/>
    <p:sldId id="261" r:id="rId10"/>
    <p:sldId id="269" r:id="rId11"/>
    <p:sldId id="262" r:id="rId12"/>
    <p:sldId id="263"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ECC5B8"/>
    <a:srgbClr val="EFC5B8"/>
    <a:srgbClr val="EBC5B8"/>
    <a:srgbClr val="E6C5B8"/>
    <a:srgbClr val="F0CFC3"/>
    <a:srgbClr val="F8AC9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149" autoAdjust="0"/>
    <p:restoredTop sz="94658" autoAdjust="0"/>
  </p:normalViewPr>
  <p:slideViewPr>
    <p:cSldViewPr>
      <p:cViewPr varScale="1">
        <p:scale>
          <a:sx n="74" d="100"/>
          <a:sy n="74" d="100"/>
        </p:scale>
        <p:origin x="-50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11/21/2008</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11/21/2008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11/21/2008</a:t>
            </a:fld>
            <a:endParaRPr lang="en-US" dirty="0"/>
          </a:p>
        </p:txBody>
      </p:sp>
      <p:sp>
        <p:nvSpPr>
          <p:cNvPr id="5" name="Footer Placeholder 4"/>
          <p:cNvSpPr>
            <a:spLocks noGrp="1"/>
          </p:cNvSpPr>
          <p:nvPr>
            <p:ph type="ftr" sz="quarter" idx="11"/>
          </p:nvPr>
        </p:nvSpPr>
        <p:spPr>
          <a:xfrm>
            <a:off x="800100" y="6172200"/>
            <a:ext cx="4000500" cy="457200"/>
          </a:xfrm>
        </p:spPr>
        <p:txBody>
          <a:bodyPr/>
          <a:lstStyle/>
          <a:p>
            <a:endParaRPr lang="en-US"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11/21/2008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11/21/2008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11/21/2008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11/21/2008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11/21/2008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11/21/2008</a:t>
            </a:fld>
            <a:endParaRPr lang="en-US" dirty="0"/>
          </a:p>
        </p:txBody>
      </p:sp>
      <p:sp>
        <p:nvSpPr>
          <p:cNvPr id="6" name="Footer Placeholder 5"/>
          <p:cNvSpPr>
            <a:spLocks noGrp="1"/>
          </p:cNvSpPr>
          <p:nvPr>
            <p:ph type="ftr" sz="quarter" idx="11"/>
          </p:nvPr>
        </p:nvSpPr>
        <p:spPr>
          <a:xfrm>
            <a:off x="914400" y="6172200"/>
            <a:ext cx="3886200" cy="457200"/>
          </a:xfrm>
        </p:spPr>
        <p:txBody>
          <a:bodyPr/>
          <a:lstStyle/>
          <a:p>
            <a:endParaRPr lang="en-US" dirty="0"/>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11/21/2008</a:t>
            </a:fld>
            <a:endParaRPr lang="en-US"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76200" y="-838200"/>
            <a:ext cx="9144000" cy="7543800"/>
          </a:xfrm>
          <a:prstGeom prst="flowChartProcess">
            <a:avLst/>
          </a:prstGeom>
          <a:blipFill dpi="0" rotWithShape="1">
            <a:blip r:embed="rId2">
              <a:alphaModFix amt="2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lowchart: Process 6"/>
          <p:cNvSpPr/>
          <p:nvPr/>
        </p:nvSpPr>
        <p:spPr>
          <a:xfrm>
            <a:off x="72000" y="1524000"/>
            <a:ext cx="9000000" cy="1440000"/>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p:txBody>
          <a:bodyPr>
            <a:normAutofit/>
          </a:bodyPr>
          <a:lstStyle/>
          <a:p>
            <a:endParaRPr lang="en-US" altLang="ja-JP" sz="800" dirty="0" smtClean="0">
              <a:latin typeface="Tempus Sans ITC" pitchFamily="82" charset="0"/>
            </a:endParaRPr>
          </a:p>
          <a:p>
            <a:r>
              <a:rPr lang="en-US" altLang="ja-JP" sz="2800" dirty="0" smtClean="0">
                <a:latin typeface="Tempus Sans ITC" pitchFamily="82" charset="0"/>
              </a:rPr>
              <a:t>By</a:t>
            </a:r>
            <a:r>
              <a:rPr lang="ja-JP" altLang="en-US" sz="2800" smtClean="0"/>
              <a:t>　リア・マ</a:t>
            </a:r>
            <a:endParaRPr lang="en-US" sz="2800" dirty="0"/>
          </a:p>
        </p:txBody>
      </p:sp>
      <p:sp>
        <p:nvSpPr>
          <p:cNvPr id="2" name="Title 1"/>
          <p:cNvSpPr>
            <a:spLocks noGrp="1"/>
          </p:cNvSpPr>
          <p:nvPr>
            <p:ph type="ctrTitle"/>
          </p:nvPr>
        </p:nvSpPr>
        <p:spPr>
          <a:effectLst/>
        </p:spPr>
        <p:txBody>
          <a:bodyPr>
            <a:noAutofit/>
          </a:bodyPr>
          <a:lstStyle/>
          <a:p>
            <a:r>
              <a:rPr lang="ja-JP" altLang="en-US" sz="4400"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ぶんか　プロジェクト</a:t>
            </a:r>
            <a:r>
              <a:rPr altLang="ja-JP" sz="4400"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br>
              <a:rPr altLang="ja-JP" sz="4400"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ja-JP" altLang="en-US" sz="4400"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まんが</a:t>
            </a:r>
            <a:endParaRPr lang="en-US"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Flowchart: Process 8"/>
          <p:cNvSpPr/>
          <p:nvPr/>
        </p:nvSpPr>
        <p:spPr>
          <a:xfrm>
            <a:off x="72000" y="1371600"/>
            <a:ext cx="9000000" cy="152400"/>
          </a:xfrm>
          <a:prstGeom prst="flowChartProcess">
            <a:avLst/>
          </a:prstGeom>
          <a:solidFill>
            <a:srgbClr val="ECC5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owchart: Process 9"/>
          <p:cNvSpPr/>
          <p:nvPr/>
        </p:nvSpPr>
        <p:spPr>
          <a:xfrm>
            <a:off x="72000" y="2971800"/>
            <a:ext cx="9000000" cy="108000"/>
          </a:xfrm>
          <a:prstGeom prst="flowChartProcess">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Documents and Settings\Ria\Desktop\Van_Gogh_-_la_courtisane.jpg"/>
          <p:cNvPicPr>
            <a:picLocks noChangeAspect="1" noChangeArrowheads="1"/>
          </p:cNvPicPr>
          <p:nvPr/>
        </p:nvPicPr>
        <p:blipFill>
          <a:blip r:embed="rId2"/>
          <a:srcRect/>
          <a:stretch>
            <a:fillRect/>
          </a:stretch>
        </p:blipFill>
        <p:spPr bwMode="auto">
          <a:xfrm>
            <a:off x="533400" y="381000"/>
            <a:ext cx="2466975" cy="4191000"/>
          </a:xfrm>
          <a:prstGeom prst="rect">
            <a:avLst/>
          </a:prstGeom>
          <a:noFill/>
        </p:spPr>
      </p:pic>
      <p:pic>
        <p:nvPicPr>
          <p:cNvPr id="22533" name="Picture 5" descr="C:\Documents and Settings\Ria\Desktop\TinHamanhua.jpg"/>
          <p:cNvPicPr>
            <a:picLocks noChangeAspect="1" noChangeArrowheads="1"/>
          </p:cNvPicPr>
          <p:nvPr/>
        </p:nvPicPr>
        <p:blipFill>
          <a:blip r:embed="rId3"/>
          <a:srcRect/>
          <a:stretch>
            <a:fillRect/>
          </a:stretch>
        </p:blipFill>
        <p:spPr bwMode="auto">
          <a:xfrm>
            <a:off x="1828800" y="3276600"/>
            <a:ext cx="1905000" cy="2800350"/>
          </a:xfrm>
          <a:prstGeom prst="rect">
            <a:avLst/>
          </a:prstGeom>
          <a:noFill/>
        </p:spPr>
      </p:pic>
      <p:sp>
        <p:nvSpPr>
          <p:cNvPr id="11" name="Rectangle 10"/>
          <p:cNvSpPr/>
          <p:nvPr/>
        </p:nvSpPr>
        <p:spPr>
          <a:xfrm>
            <a:off x="5791200" y="1295400"/>
            <a:ext cx="27432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5867400" y="1371600"/>
            <a:ext cx="2743200" cy="784830"/>
          </a:xfrm>
          <a:prstGeom prst="rect">
            <a:avLst/>
          </a:prstGeom>
          <a:noFill/>
        </p:spPr>
        <p:txBody>
          <a:bodyPr wrap="square" rtlCol="0">
            <a:spAutoFit/>
          </a:bodyPr>
          <a:lstStyle/>
          <a:p>
            <a:r>
              <a:rPr lang="en-CA" sz="1500" dirty="0" smtClean="0">
                <a:solidFill>
                  <a:schemeClr val="bg1"/>
                </a:solidFill>
                <a:latin typeface="Trebuchet MS" pitchFamily="34" charset="0"/>
              </a:rPr>
              <a:t>The influence of manga on different countries (France, Hong Kong, Korea, U.S.A.).</a:t>
            </a:r>
            <a:endParaRPr lang="en-US" sz="1500" dirty="0">
              <a:solidFill>
                <a:schemeClr val="bg1"/>
              </a:solidFill>
              <a:latin typeface="Trebuchet MS" pitchFamily="34" charset="0"/>
            </a:endParaRPr>
          </a:p>
        </p:txBody>
      </p:sp>
      <p:pic>
        <p:nvPicPr>
          <p:cNvPr id="22534" name="Picture 6" descr="C:\Documents and Settings\Ria\Desktop\loveormoney.jpg"/>
          <p:cNvPicPr>
            <a:picLocks noChangeAspect="1" noChangeArrowheads="1"/>
          </p:cNvPicPr>
          <p:nvPr/>
        </p:nvPicPr>
        <p:blipFill>
          <a:blip r:embed="rId4"/>
          <a:srcRect/>
          <a:stretch>
            <a:fillRect/>
          </a:stretch>
        </p:blipFill>
        <p:spPr bwMode="auto">
          <a:xfrm>
            <a:off x="3200400" y="820016"/>
            <a:ext cx="2338864" cy="3370984"/>
          </a:xfrm>
          <a:prstGeom prst="rect">
            <a:avLst/>
          </a:prstGeom>
          <a:noFill/>
        </p:spPr>
      </p:pic>
      <p:pic>
        <p:nvPicPr>
          <p:cNvPr id="22535" name="Picture 7" descr="C:\Documents and Settings\Ria\Desktop\usagi.jpg"/>
          <p:cNvPicPr>
            <a:picLocks noChangeAspect="1" noChangeArrowheads="1"/>
          </p:cNvPicPr>
          <p:nvPr/>
        </p:nvPicPr>
        <p:blipFill>
          <a:blip r:embed="rId5"/>
          <a:srcRect/>
          <a:stretch>
            <a:fillRect/>
          </a:stretch>
        </p:blipFill>
        <p:spPr bwMode="auto">
          <a:xfrm>
            <a:off x="4572000" y="3200400"/>
            <a:ext cx="3124200" cy="249629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2533"/>
                                        </p:tgtEl>
                                        <p:attrNameLst>
                                          <p:attrName>style.visibility</p:attrName>
                                        </p:attrNameLst>
                                      </p:cBhvr>
                                      <p:to>
                                        <p:strVal val="visible"/>
                                      </p:to>
                                    </p:set>
                                    <p:animEffect transition="in" filter="fade">
                                      <p:cBhvr>
                                        <p:cTn id="7" dur="500"/>
                                        <p:tgtEl>
                                          <p:spTgt spid="22533"/>
                                        </p:tgtEl>
                                      </p:cBhvr>
                                    </p:animEffect>
                                    <p:anim calcmode="lin" valueType="num">
                                      <p:cBhvr>
                                        <p:cTn id="8" dur="500" fill="hold"/>
                                        <p:tgtEl>
                                          <p:spTgt spid="22533"/>
                                        </p:tgtEl>
                                        <p:attrNameLst>
                                          <p:attrName>ppt_x</p:attrName>
                                        </p:attrNameLst>
                                      </p:cBhvr>
                                      <p:tavLst>
                                        <p:tav tm="0">
                                          <p:val>
                                            <p:strVal val="#ppt_x"/>
                                          </p:val>
                                        </p:tav>
                                        <p:tav tm="100000">
                                          <p:val>
                                            <p:strVal val="#ppt_x"/>
                                          </p:val>
                                        </p:tav>
                                      </p:tavLst>
                                    </p:anim>
                                    <p:anim calcmode="lin" valueType="num">
                                      <p:cBhvr>
                                        <p:cTn id="9" dur="500" fill="hold"/>
                                        <p:tgtEl>
                                          <p:spTgt spid="2253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22534"/>
                                        </p:tgtEl>
                                        <p:attrNameLst>
                                          <p:attrName>style.visibility</p:attrName>
                                        </p:attrNameLst>
                                      </p:cBhvr>
                                      <p:to>
                                        <p:strVal val="visible"/>
                                      </p:to>
                                    </p:set>
                                    <p:animEffect transition="in" filter="fade">
                                      <p:cBhvr>
                                        <p:cTn id="14" dur="500"/>
                                        <p:tgtEl>
                                          <p:spTgt spid="22534"/>
                                        </p:tgtEl>
                                      </p:cBhvr>
                                    </p:animEffect>
                                    <p:anim calcmode="lin" valueType="num">
                                      <p:cBhvr>
                                        <p:cTn id="15" dur="500" fill="hold"/>
                                        <p:tgtEl>
                                          <p:spTgt spid="22534"/>
                                        </p:tgtEl>
                                        <p:attrNameLst>
                                          <p:attrName>ppt_x</p:attrName>
                                        </p:attrNameLst>
                                      </p:cBhvr>
                                      <p:tavLst>
                                        <p:tav tm="0">
                                          <p:val>
                                            <p:strVal val="#ppt_x"/>
                                          </p:val>
                                        </p:tav>
                                        <p:tav tm="100000">
                                          <p:val>
                                            <p:strVal val="#ppt_x"/>
                                          </p:val>
                                        </p:tav>
                                      </p:tavLst>
                                    </p:anim>
                                    <p:anim calcmode="lin" valueType="num">
                                      <p:cBhvr>
                                        <p:cTn id="16" dur="500" fill="hold"/>
                                        <p:tgtEl>
                                          <p:spTgt spid="2253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22535"/>
                                        </p:tgtEl>
                                        <p:attrNameLst>
                                          <p:attrName>style.visibility</p:attrName>
                                        </p:attrNameLst>
                                      </p:cBhvr>
                                      <p:to>
                                        <p:strVal val="visible"/>
                                      </p:to>
                                    </p:set>
                                    <p:animEffect transition="in" filter="fade">
                                      <p:cBhvr>
                                        <p:cTn id="21" dur="500"/>
                                        <p:tgtEl>
                                          <p:spTgt spid="22535"/>
                                        </p:tgtEl>
                                      </p:cBhvr>
                                    </p:animEffect>
                                    <p:anim calcmode="lin" valueType="num">
                                      <p:cBhvr>
                                        <p:cTn id="22" dur="500" fill="hold"/>
                                        <p:tgtEl>
                                          <p:spTgt spid="22535"/>
                                        </p:tgtEl>
                                        <p:attrNameLst>
                                          <p:attrName>ppt_x</p:attrName>
                                        </p:attrNameLst>
                                      </p:cBhvr>
                                      <p:tavLst>
                                        <p:tav tm="0">
                                          <p:val>
                                            <p:strVal val="#ppt_x"/>
                                          </p:val>
                                        </p:tav>
                                        <p:tav tm="100000">
                                          <p:val>
                                            <p:strVal val="#ppt_x"/>
                                          </p:val>
                                        </p:tav>
                                      </p:tavLst>
                                    </p:anim>
                                    <p:anim calcmode="lin" valueType="num">
                                      <p:cBhvr>
                                        <p:cTn id="23" dur="500" fill="hold"/>
                                        <p:tgtEl>
                                          <p:spTgt spid="2253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9" presetClass="entr" presetSubtype="0" decel="10000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 calcmode="lin" valueType="num">
                                      <p:cBhvr>
                                        <p:cTn id="30" dur="500" fill="hold"/>
                                        <p:tgtEl>
                                          <p:spTgt spid="11"/>
                                        </p:tgtEl>
                                        <p:attrNameLst>
                                          <p:attrName>style.rotation</p:attrName>
                                        </p:attrNameLst>
                                      </p:cBhvr>
                                      <p:tavLst>
                                        <p:tav tm="0">
                                          <p:val>
                                            <p:fltVal val="360"/>
                                          </p:val>
                                        </p:tav>
                                        <p:tav tm="100000">
                                          <p:val>
                                            <p:fltVal val="0"/>
                                          </p:val>
                                        </p:tav>
                                      </p:tavLst>
                                    </p:anim>
                                    <p:animEffect transition="in" filter="fade">
                                      <p:cBhvr>
                                        <p:cTn id="31" dur="500"/>
                                        <p:tgtEl>
                                          <p:spTgt spid="11"/>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 calcmode="lin" valueType="num">
                                      <p:cBhvr>
                                        <p:cTn id="36" dur="500" fill="hold"/>
                                        <p:tgtEl>
                                          <p:spTgt spid="9"/>
                                        </p:tgtEl>
                                        <p:attrNameLst>
                                          <p:attrName>style.rotation</p:attrName>
                                        </p:attrNameLst>
                                      </p:cBhvr>
                                      <p:tavLst>
                                        <p:tav tm="0">
                                          <p:val>
                                            <p:fltVal val="360"/>
                                          </p:val>
                                        </p:tav>
                                        <p:tav tm="100000">
                                          <p:val>
                                            <p:fltVal val="0"/>
                                          </p:val>
                                        </p:tav>
                                      </p:tavLst>
                                    </p:anim>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empus Sans ITC" pitchFamily="82" charset="0"/>
              </a:rPr>
              <a:t>Manga VS. American Graphic Novels</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empus Sans ITC" pitchFamily="82" charset="0"/>
            </a:endParaRPr>
          </a:p>
        </p:txBody>
      </p:sp>
      <p:graphicFrame>
        <p:nvGraphicFramePr>
          <p:cNvPr id="4" name="Table 3"/>
          <p:cNvGraphicFramePr>
            <a:graphicFrameLocks noGrp="1"/>
          </p:cNvGraphicFramePr>
          <p:nvPr/>
        </p:nvGraphicFramePr>
        <p:xfrm>
          <a:off x="990600" y="1447800"/>
          <a:ext cx="7696200" cy="4571997"/>
        </p:xfrm>
        <a:graphic>
          <a:graphicData uri="http://schemas.openxmlformats.org/drawingml/2006/table">
            <a:tbl>
              <a:tblPr/>
              <a:tblGrid>
                <a:gridCol w="3848100"/>
                <a:gridCol w="3848100"/>
              </a:tblGrid>
              <a:tr h="351692">
                <a:tc>
                  <a:txBody>
                    <a:bodyPr/>
                    <a:lstStyle/>
                    <a:p>
                      <a:pPr marL="0" marR="0">
                        <a:spcBef>
                          <a:spcPts val="0"/>
                        </a:spcBef>
                        <a:spcAft>
                          <a:spcPts val="0"/>
                        </a:spcAft>
                      </a:pPr>
                      <a:r>
                        <a:rPr lang="en-CA" sz="1600" b="1" dirty="0">
                          <a:latin typeface="Trebuchet MS" pitchFamily="34" charset="0"/>
                          <a:ea typeface="Times New Roman"/>
                        </a:rPr>
                        <a:t>MANGA</a:t>
                      </a:r>
                      <a:endParaRPr lang="en-US" sz="1600" dirty="0">
                        <a:latin typeface="Trebuchet MS" pitchFamily="34" charset="0"/>
                        <a:ea typeface="SimSun"/>
                      </a:endParaRPr>
                    </a:p>
                  </a:txBody>
                  <a:tcPr marL="104776" marR="104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CA" sz="1600" b="1" dirty="0">
                          <a:latin typeface="Trebuchet MS" pitchFamily="34" charset="0"/>
                          <a:ea typeface="Times New Roman"/>
                        </a:rPr>
                        <a:t>AMERICAN GRAPHIC NOVELS</a:t>
                      </a:r>
                      <a:endParaRPr lang="en-US" sz="1600" dirty="0">
                        <a:latin typeface="Trebuchet MS" pitchFamily="34" charset="0"/>
                        <a:ea typeface="SimSun"/>
                      </a:endParaRPr>
                    </a:p>
                  </a:txBody>
                  <a:tcPr marL="104776" marR="104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3384">
                <a:tc>
                  <a:txBody>
                    <a:bodyPr/>
                    <a:lstStyle/>
                    <a:p>
                      <a:pPr marL="0" marR="0">
                        <a:spcBef>
                          <a:spcPts val="0"/>
                        </a:spcBef>
                        <a:spcAft>
                          <a:spcPts val="0"/>
                        </a:spcAft>
                      </a:pPr>
                      <a:r>
                        <a:rPr lang="en-CA" sz="1600" dirty="0">
                          <a:latin typeface="Trebuchet MS" pitchFamily="34" charset="0"/>
                          <a:ea typeface="Times New Roman"/>
                        </a:rPr>
                        <a:t>-printed in black and white with screentone patterns in place of colour</a:t>
                      </a:r>
                      <a:endParaRPr lang="en-US" sz="1600" dirty="0">
                        <a:latin typeface="Trebuchet MS" pitchFamily="34" charset="0"/>
                        <a:ea typeface="SimSun"/>
                      </a:endParaRPr>
                    </a:p>
                  </a:txBody>
                  <a:tcPr marL="104776" marR="104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CA" sz="1600" dirty="0">
                          <a:latin typeface="Trebuchet MS" pitchFamily="34" charset="0"/>
                          <a:ea typeface="Times New Roman"/>
                        </a:rPr>
                        <a:t>-colour</a:t>
                      </a:r>
                      <a:endParaRPr lang="en-US" sz="1600" dirty="0">
                        <a:latin typeface="Trebuchet MS" pitchFamily="34" charset="0"/>
                        <a:ea typeface="SimSun"/>
                      </a:endParaRPr>
                    </a:p>
                  </a:txBody>
                  <a:tcPr marL="104776" marR="104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55077">
                <a:tc>
                  <a:txBody>
                    <a:bodyPr/>
                    <a:lstStyle/>
                    <a:p>
                      <a:pPr marL="0" marR="0">
                        <a:spcBef>
                          <a:spcPts val="0"/>
                        </a:spcBef>
                        <a:spcAft>
                          <a:spcPts val="0"/>
                        </a:spcAft>
                      </a:pPr>
                      <a:r>
                        <a:rPr lang="en-CA" sz="1600" dirty="0">
                          <a:latin typeface="Trebuchet MS" pitchFamily="34" charset="0"/>
                          <a:ea typeface="Times New Roman"/>
                        </a:rPr>
                        <a:t>-usually made by a single story writer/artist; some manga are created by a separate writer and artist</a:t>
                      </a:r>
                      <a:endParaRPr lang="en-US" sz="1600" dirty="0">
                        <a:latin typeface="Trebuchet MS" pitchFamily="34" charset="0"/>
                        <a:ea typeface="SimSun"/>
                      </a:endParaRPr>
                    </a:p>
                  </a:txBody>
                  <a:tcPr marL="104776" marR="104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CA" sz="1600" dirty="0">
                          <a:latin typeface="Trebuchet MS" pitchFamily="34" charset="0"/>
                          <a:ea typeface="Times New Roman"/>
                        </a:rPr>
                        <a:t>-usually made by a team of writers/artists (writer, sketcher, inker, colourer)</a:t>
                      </a:r>
                      <a:endParaRPr lang="en-US" sz="1600" dirty="0">
                        <a:latin typeface="Trebuchet MS" pitchFamily="34" charset="0"/>
                        <a:ea typeface="SimSun"/>
                      </a:endParaRPr>
                    </a:p>
                  </a:txBody>
                  <a:tcPr marL="104776" marR="104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3384">
                <a:tc>
                  <a:txBody>
                    <a:bodyPr/>
                    <a:lstStyle/>
                    <a:p>
                      <a:pPr marL="0" marR="0">
                        <a:spcBef>
                          <a:spcPts val="0"/>
                        </a:spcBef>
                        <a:spcAft>
                          <a:spcPts val="0"/>
                        </a:spcAft>
                      </a:pPr>
                      <a:r>
                        <a:rPr lang="en-CA" sz="1600" dirty="0">
                          <a:latin typeface="Trebuchet MS" pitchFamily="34" charset="0"/>
                          <a:ea typeface="Times New Roman"/>
                        </a:rPr>
                        <a:t>-larger panels/less panels per page; less dialogue</a:t>
                      </a:r>
                      <a:endParaRPr lang="en-US" sz="1600" dirty="0">
                        <a:latin typeface="Trebuchet MS" pitchFamily="34" charset="0"/>
                        <a:ea typeface="SimSun"/>
                      </a:endParaRPr>
                    </a:p>
                  </a:txBody>
                  <a:tcPr marL="104776" marR="104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CA" sz="1600" dirty="0">
                          <a:latin typeface="Trebuchet MS" pitchFamily="34" charset="0"/>
                          <a:ea typeface="Times New Roman"/>
                        </a:rPr>
                        <a:t>-smaller panels/more panels per page; more dialogue</a:t>
                      </a:r>
                      <a:endParaRPr lang="en-US" sz="1600" dirty="0">
                        <a:latin typeface="Trebuchet MS" pitchFamily="34" charset="0"/>
                        <a:ea typeface="SimSun"/>
                      </a:endParaRPr>
                    </a:p>
                  </a:txBody>
                  <a:tcPr marL="104776" marR="104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3384">
                <a:tc>
                  <a:txBody>
                    <a:bodyPr/>
                    <a:lstStyle/>
                    <a:p>
                      <a:pPr marL="0" marR="0">
                        <a:spcBef>
                          <a:spcPts val="0"/>
                        </a:spcBef>
                        <a:spcAft>
                          <a:spcPts val="0"/>
                        </a:spcAft>
                      </a:pPr>
                      <a:r>
                        <a:rPr lang="en-CA" sz="1600" dirty="0">
                          <a:latin typeface="Trebuchet MS" pitchFamily="34" charset="0"/>
                          <a:ea typeface="Times New Roman"/>
                        </a:rPr>
                        <a:t>-often shows exaggerated styles and expressions</a:t>
                      </a:r>
                      <a:endParaRPr lang="en-US" sz="1600" dirty="0">
                        <a:latin typeface="Trebuchet MS" pitchFamily="34" charset="0"/>
                        <a:ea typeface="SimSun"/>
                      </a:endParaRPr>
                    </a:p>
                  </a:txBody>
                  <a:tcPr marL="104776" marR="104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CA" sz="1600" dirty="0">
                          <a:latin typeface="Trebuchet MS" pitchFamily="34" charset="0"/>
                          <a:ea typeface="Times New Roman"/>
                        </a:rPr>
                        <a:t>-less exaggerated/wacky style</a:t>
                      </a:r>
                      <a:endParaRPr lang="en-US" sz="1600" dirty="0">
                        <a:latin typeface="Trebuchet MS" pitchFamily="34" charset="0"/>
                        <a:ea typeface="SimSun"/>
                      </a:endParaRPr>
                    </a:p>
                  </a:txBody>
                  <a:tcPr marL="104776" marR="104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3384">
                <a:tc>
                  <a:txBody>
                    <a:bodyPr/>
                    <a:lstStyle/>
                    <a:p>
                      <a:pPr marL="0" marR="0">
                        <a:spcBef>
                          <a:spcPts val="0"/>
                        </a:spcBef>
                        <a:spcAft>
                          <a:spcPts val="0"/>
                        </a:spcAft>
                      </a:pPr>
                      <a:r>
                        <a:rPr lang="en-CA" sz="1600" dirty="0">
                          <a:latin typeface="Trebuchet MS" pitchFamily="34" charset="0"/>
                          <a:ea typeface="Times New Roman"/>
                        </a:rPr>
                        <a:t>-can be categorized into a variety of demographics (e.g. shounen, shoujo)</a:t>
                      </a:r>
                      <a:endParaRPr lang="en-US" sz="1600" dirty="0">
                        <a:latin typeface="Trebuchet MS" pitchFamily="34" charset="0"/>
                        <a:ea typeface="SimSun"/>
                      </a:endParaRPr>
                    </a:p>
                  </a:txBody>
                  <a:tcPr marL="104776" marR="104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CA" sz="1600" dirty="0">
                          <a:latin typeface="Trebuchet MS" pitchFamily="34" charset="0"/>
                          <a:ea typeface="Times New Roman"/>
                        </a:rPr>
                        <a:t>-typically aimed toward young boys</a:t>
                      </a:r>
                      <a:endParaRPr lang="en-US" sz="1600" dirty="0">
                        <a:latin typeface="Trebuchet MS" pitchFamily="34" charset="0"/>
                        <a:ea typeface="SimSun"/>
                      </a:endParaRPr>
                    </a:p>
                  </a:txBody>
                  <a:tcPr marL="104776" marR="104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692">
                <a:tc>
                  <a:txBody>
                    <a:bodyPr/>
                    <a:lstStyle/>
                    <a:p>
                      <a:pPr marL="0" marR="0">
                        <a:spcBef>
                          <a:spcPts val="0"/>
                        </a:spcBef>
                        <a:spcAft>
                          <a:spcPts val="0"/>
                        </a:spcAft>
                      </a:pPr>
                      <a:r>
                        <a:rPr lang="en-CA" sz="1600" dirty="0">
                          <a:latin typeface="Trebuchet MS" pitchFamily="34" charset="0"/>
                          <a:ea typeface="Times New Roman"/>
                        </a:rPr>
                        <a:t>-about 200+ pages per volume</a:t>
                      </a:r>
                      <a:endParaRPr lang="en-US" sz="1600" dirty="0">
                        <a:latin typeface="Trebuchet MS" pitchFamily="34" charset="0"/>
                        <a:ea typeface="SimSun"/>
                      </a:endParaRPr>
                    </a:p>
                  </a:txBody>
                  <a:tcPr marL="104776" marR="104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CA" sz="1600" dirty="0">
                          <a:latin typeface="Trebuchet MS" pitchFamily="34" charset="0"/>
                          <a:ea typeface="Times New Roman"/>
                        </a:rPr>
                        <a:t>-about 20-30 pages per volume</a:t>
                      </a:r>
                      <a:endParaRPr lang="en-US" sz="1600" dirty="0">
                        <a:latin typeface="Trebuchet MS" pitchFamily="34" charset="0"/>
                        <a:ea typeface="SimSun"/>
                      </a:endParaRPr>
                    </a:p>
                  </a:txBody>
                  <a:tcPr marL="104776" marR="104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7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empus Sans ITC" pitchFamily="82" charset="0"/>
              </a:rPr>
              <a:t>Quiz</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empus Sans ITC" pitchFamily="82" charset="0"/>
            </a:endParaRPr>
          </a:p>
        </p:txBody>
      </p:sp>
      <p:sp>
        <p:nvSpPr>
          <p:cNvPr id="3" name="Vertical Text Placeholder 2"/>
          <p:cNvSpPr>
            <a:spLocks noGrp="1"/>
          </p:cNvSpPr>
          <p:nvPr>
            <p:ph type="body" orient="vert" idx="1"/>
          </p:nvPr>
        </p:nvSpPr>
        <p:spPr/>
        <p:txBody>
          <a:bodyPr vert="horz">
            <a:normAutofit/>
          </a:bodyPr>
          <a:lstStyle/>
          <a:p>
            <a:r>
              <a:rPr lang="en-CA" sz="1400" dirty="0" smtClean="0">
                <a:latin typeface="Trebuchet MS" pitchFamily="34" charset="0"/>
              </a:rPr>
              <a:t>What </a:t>
            </a:r>
            <a:r>
              <a:rPr lang="en-CA" sz="1400" dirty="0" smtClean="0">
                <a:latin typeface="Trebuchet MS" pitchFamily="34" charset="0"/>
              </a:rPr>
              <a:t>is a manga artist or artists called?</a:t>
            </a:r>
            <a:endParaRPr lang="en-CA" sz="1400" dirty="0" smtClean="0">
              <a:latin typeface="Trebuchet MS" pitchFamily="34" charset="0"/>
            </a:endParaRPr>
          </a:p>
          <a:p>
            <a:pPr>
              <a:buNone/>
            </a:pPr>
            <a:r>
              <a:rPr lang="en-CA" sz="1400" dirty="0" smtClean="0">
                <a:latin typeface="Trebuchet MS" pitchFamily="34" charset="0"/>
              </a:rPr>
              <a:t>		A: </a:t>
            </a:r>
            <a:r>
              <a:rPr lang="en-CA" sz="1400" dirty="0" smtClean="0">
                <a:latin typeface="Trebuchet MS" pitchFamily="34" charset="0"/>
              </a:rPr>
              <a:t>Mangaka.</a:t>
            </a:r>
            <a:endParaRPr lang="en-CA" sz="1400" dirty="0" smtClean="0">
              <a:latin typeface="Trebuchet MS" pitchFamily="34" charset="0"/>
            </a:endParaRPr>
          </a:p>
          <a:p>
            <a:r>
              <a:rPr lang="en-CA" sz="1400" dirty="0" smtClean="0">
                <a:latin typeface="Trebuchet MS" pitchFamily="34" charset="0"/>
              </a:rPr>
              <a:t>When </a:t>
            </a:r>
            <a:r>
              <a:rPr lang="en-CA" sz="1400" dirty="0" smtClean="0">
                <a:latin typeface="Trebuchet MS" pitchFamily="34" charset="0"/>
              </a:rPr>
              <a:t>the U.S. occupied Japan, which company was a great influence on manga?</a:t>
            </a:r>
          </a:p>
          <a:p>
            <a:pPr>
              <a:buNone/>
            </a:pPr>
            <a:r>
              <a:rPr lang="en-CA" sz="1400" dirty="0" smtClean="0">
                <a:latin typeface="Trebuchet MS" pitchFamily="34" charset="0"/>
              </a:rPr>
              <a:t>		A: Disney.</a:t>
            </a:r>
          </a:p>
          <a:p>
            <a:r>
              <a:rPr lang="en-CA" sz="1400" dirty="0" smtClean="0">
                <a:latin typeface="Trebuchet MS" pitchFamily="34" charset="0"/>
              </a:rPr>
              <a:t>Why is Osamu Tezuka an important part of the history of manga?</a:t>
            </a:r>
          </a:p>
          <a:p>
            <a:pPr>
              <a:buNone/>
            </a:pPr>
            <a:r>
              <a:rPr lang="en-CA" sz="1400" dirty="0" smtClean="0">
                <a:latin typeface="Trebuchet MS" pitchFamily="34" charset="0"/>
              </a:rPr>
              <a:t>		A: He shaped the style and definition of modern manga</a:t>
            </a:r>
            <a:r>
              <a:rPr lang="en-CA" sz="1400" dirty="0" smtClean="0">
                <a:latin typeface="Trebuchet MS" pitchFamily="34" charset="0"/>
              </a:rPr>
              <a:t>.</a:t>
            </a:r>
            <a:endParaRPr lang="en-CA" sz="1400" dirty="0" smtClean="0">
              <a:latin typeface="Trebuchet MS" pitchFamily="34" charset="0"/>
            </a:endParaRPr>
          </a:p>
          <a:p>
            <a:r>
              <a:rPr lang="en-CA" sz="1400" dirty="0" smtClean="0">
                <a:latin typeface="Trebuchet MS" pitchFamily="34" charset="0"/>
              </a:rPr>
              <a:t>In the term “ukiyo-e”, what does “ukiyo” refer to?</a:t>
            </a:r>
            <a:endParaRPr lang="en-CA" sz="1400" dirty="0" smtClean="0">
              <a:latin typeface="Trebuchet MS" pitchFamily="34" charset="0"/>
            </a:endParaRPr>
          </a:p>
          <a:p>
            <a:pPr>
              <a:buNone/>
            </a:pPr>
            <a:r>
              <a:rPr lang="en-CA" sz="1400" dirty="0" smtClean="0">
                <a:latin typeface="Trebuchet MS" pitchFamily="34" charset="0"/>
              </a:rPr>
              <a:t>	</a:t>
            </a:r>
            <a:r>
              <a:rPr lang="en-CA" sz="1400" dirty="0" smtClean="0">
                <a:latin typeface="Trebuchet MS" pitchFamily="34" charset="0"/>
              </a:rPr>
              <a:t>	A: The urban culture</a:t>
            </a:r>
            <a:endParaRPr lang="en-CA" sz="1400" dirty="0" smtClean="0">
              <a:latin typeface="Trebuchet MS" pitchFamily="34" charset="0"/>
            </a:endParaRPr>
          </a:p>
          <a:p>
            <a:r>
              <a:rPr lang="en-CA" sz="1400" dirty="0" smtClean="0">
                <a:latin typeface="Trebuchet MS" pitchFamily="34" charset="0"/>
              </a:rPr>
              <a:t>What </a:t>
            </a:r>
            <a:r>
              <a:rPr lang="en-CA" sz="1400" dirty="0" smtClean="0">
                <a:latin typeface="Trebuchet MS" pitchFamily="34" charset="0"/>
              </a:rPr>
              <a:t>is Japonism(e)?</a:t>
            </a:r>
          </a:p>
          <a:p>
            <a:pPr>
              <a:buNone/>
            </a:pPr>
            <a:r>
              <a:rPr lang="en-CA" sz="1400" dirty="0" smtClean="0">
                <a:latin typeface="Trebuchet MS" pitchFamily="34" charset="0"/>
              </a:rPr>
              <a:t>		A: The influence of Japanese art and culture on French artists in the 1800s.</a:t>
            </a:r>
          </a:p>
          <a:p>
            <a:r>
              <a:rPr lang="en-CA" sz="1400" dirty="0" smtClean="0">
                <a:latin typeface="Trebuchet MS" pitchFamily="34" charset="0"/>
              </a:rPr>
              <a:t>Why are manga often kept in the original right-to-left orientation when being published in other languages?</a:t>
            </a:r>
          </a:p>
          <a:p>
            <a:pPr>
              <a:buNone/>
            </a:pPr>
            <a:r>
              <a:rPr lang="en-CA" sz="1400" dirty="0" smtClean="0">
                <a:latin typeface="Trebuchet MS" pitchFamily="34" charset="0"/>
              </a:rPr>
              <a:t>		A: By keeping the original orientation, the original meanings of the images are 	retained.</a:t>
            </a:r>
          </a:p>
          <a:p>
            <a:r>
              <a:rPr lang="en-CA" sz="1400" dirty="0" smtClean="0">
                <a:latin typeface="Trebuchet MS" pitchFamily="34" charset="0"/>
              </a:rPr>
              <a:t>How many pages are in a volume of manga, and how many are in an American comic?</a:t>
            </a:r>
          </a:p>
          <a:p>
            <a:pPr>
              <a:buNone/>
            </a:pPr>
            <a:r>
              <a:rPr lang="en-CA" sz="1400" dirty="0" smtClean="0">
                <a:latin typeface="Trebuchet MS" pitchFamily="34" charset="0"/>
              </a:rPr>
              <a:t>		A: Around 200 pages or more, as opposed to 20-30 pages.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iterate type="lt">
                                    <p:tmPct val="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iterate type="lt">
                                    <p:tmPct val="0"/>
                                  </p:iterate>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iterate type="lt">
                                    <p:tmPct val="0"/>
                                  </p:iterate>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iterate type="lt">
                                    <p:tmPct val="0"/>
                                  </p:iterate>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iterate type="lt">
                                    <p:tmPct val="0"/>
                                  </p:iterate>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nodeType="clickEffect">
                                  <p:stCondLst>
                                    <p:cond delay="0"/>
                                  </p:stCondLst>
                                  <p:iterate type="lt">
                                    <p:tmPct val="0"/>
                                  </p:iterate>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nodeType="clickEffect">
                                  <p:stCondLst>
                                    <p:cond delay="0"/>
                                  </p:stCondLst>
                                  <p:iterate type="lt">
                                    <p:tmPct val="0"/>
                                  </p:iterate>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nodeType="clickEffect">
                                  <p:stCondLst>
                                    <p:cond delay="0"/>
                                  </p:stCondLst>
                                  <p:iterate type="lt">
                                    <p:tmPct val="0"/>
                                  </p:iterate>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nodeType="clickEffect">
                                  <p:stCondLst>
                                    <p:cond delay="0"/>
                                  </p:stCondLst>
                                  <p:iterate type="lt">
                                    <p:tmPct val="0"/>
                                  </p:iterate>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nodeType="clickEffect">
                                  <p:stCondLst>
                                    <p:cond delay="0"/>
                                  </p:stCondLst>
                                  <p:iterate type="lt">
                                    <p:tmPct val="0"/>
                                  </p:iterate>
                                  <p:childTnLst>
                                    <p:set>
                                      <p:cBhvr>
                                        <p:cTn id="69" dur="1" fill="hold">
                                          <p:stCondLst>
                                            <p:cond delay="0"/>
                                          </p:stCondLst>
                                        </p:cTn>
                                        <p:tgtEl>
                                          <p:spTgt spid="3">
                                            <p:txEl>
                                              <p:pRg st="9" end="9"/>
                                            </p:txEl>
                                          </p:spTgt>
                                        </p:tgtEl>
                                        <p:attrNameLst>
                                          <p:attrName>style.visibility</p:attrName>
                                        </p:attrNameLst>
                                      </p:cBhvr>
                                      <p:to>
                                        <p:strVal val="visible"/>
                                      </p:to>
                                    </p:set>
                                    <p:anim calcmode="lin" valueType="num">
                                      <p:cBhvr>
                                        <p:cTn id="70"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71"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72" dur="1000"/>
                                        <p:tgtEl>
                                          <p:spTgt spid="3">
                                            <p:txEl>
                                              <p:pRg st="9" end="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nodeType="clickEffect">
                                  <p:stCondLst>
                                    <p:cond delay="0"/>
                                  </p:stCondLst>
                                  <p:iterate type="lt">
                                    <p:tmPct val="0"/>
                                  </p:iterate>
                                  <p:childTnLst>
                                    <p:set>
                                      <p:cBhvr>
                                        <p:cTn id="76" dur="1" fill="hold">
                                          <p:stCondLst>
                                            <p:cond delay="0"/>
                                          </p:stCondLst>
                                        </p:cTn>
                                        <p:tgtEl>
                                          <p:spTgt spid="3">
                                            <p:txEl>
                                              <p:pRg st="10" end="10"/>
                                            </p:txEl>
                                          </p:spTgt>
                                        </p:tgtEl>
                                        <p:attrNameLst>
                                          <p:attrName>style.visibility</p:attrName>
                                        </p:attrNameLst>
                                      </p:cBhvr>
                                      <p:to>
                                        <p:strVal val="visible"/>
                                      </p:to>
                                    </p:set>
                                    <p:anim calcmode="lin" valueType="num">
                                      <p:cBhvr>
                                        <p:cTn id="77" dur="1000" fill="hold"/>
                                        <p:tgtEl>
                                          <p:spTgt spid="3">
                                            <p:txEl>
                                              <p:pRg st="10" end="10"/>
                                            </p:txEl>
                                          </p:spTgt>
                                        </p:tgtEl>
                                        <p:attrNameLst>
                                          <p:attrName>ppt_w</p:attrName>
                                        </p:attrNameLst>
                                      </p:cBhvr>
                                      <p:tavLst>
                                        <p:tav tm="0">
                                          <p:val>
                                            <p:strVal val="#ppt_w*0.70"/>
                                          </p:val>
                                        </p:tav>
                                        <p:tav tm="100000">
                                          <p:val>
                                            <p:strVal val="#ppt_w"/>
                                          </p:val>
                                        </p:tav>
                                      </p:tavLst>
                                    </p:anim>
                                    <p:anim calcmode="lin" valueType="num">
                                      <p:cBhvr>
                                        <p:cTn id="78" dur="1000" fill="hold"/>
                                        <p:tgtEl>
                                          <p:spTgt spid="3">
                                            <p:txEl>
                                              <p:pRg st="10" end="10"/>
                                            </p:txEl>
                                          </p:spTgt>
                                        </p:tgtEl>
                                        <p:attrNameLst>
                                          <p:attrName>ppt_h</p:attrName>
                                        </p:attrNameLst>
                                      </p:cBhvr>
                                      <p:tavLst>
                                        <p:tav tm="0">
                                          <p:val>
                                            <p:strVal val="#ppt_h"/>
                                          </p:val>
                                        </p:tav>
                                        <p:tav tm="100000">
                                          <p:val>
                                            <p:strVal val="#ppt_h"/>
                                          </p:val>
                                        </p:tav>
                                      </p:tavLst>
                                    </p:anim>
                                    <p:animEffect transition="in" filter="fade">
                                      <p:cBhvr>
                                        <p:cTn id="79" dur="1000"/>
                                        <p:tgtEl>
                                          <p:spTgt spid="3">
                                            <p:txEl>
                                              <p:pRg st="10" end="1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5" presetClass="entr" presetSubtype="0" fill="hold" nodeType="clickEffect">
                                  <p:stCondLst>
                                    <p:cond delay="0"/>
                                  </p:stCondLst>
                                  <p:iterate type="lt">
                                    <p:tmPct val="0"/>
                                  </p:iterate>
                                  <p:childTnLst>
                                    <p:set>
                                      <p:cBhvr>
                                        <p:cTn id="83" dur="1" fill="hold">
                                          <p:stCondLst>
                                            <p:cond delay="0"/>
                                          </p:stCondLst>
                                        </p:cTn>
                                        <p:tgtEl>
                                          <p:spTgt spid="3">
                                            <p:txEl>
                                              <p:pRg st="11" end="11"/>
                                            </p:txEl>
                                          </p:spTgt>
                                        </p:tgtEl>
                                        <p:attrNameLst>
                                          <p:attrName>style.visibility</p:attrName>
                                        </p:attrNameLst>
                                      </p:cBhvr>
                                      <p:to>
                                        <p:strVal val="visible"/>
                                      </p:to>
                                    </p:set>
                                    <p:anim calcmode="lin" valueType="num">
                                      <p:cBhvr>
                                        <p:cTn id="84" dur="1000" fill="hold"/>
                                        <p:tgtEl>
                                          <p:spTgt spid="3">
                                            <p:txEl>
                                              <p:pRg st="11" end="11"/>
                                            </p:txEl>
                                          </p:spTgt>
                                        </p:tgtEl>
                                        <p:attrNameLst>
                                          <p:attrName>ppt_w</p:attrName>
                                        </p:attrNameLst>
                                      </p:cBhvr>
                                      <p:tavLst>
                                        <p:tav tm="0">
                                          <p:val>
                                            <p:strVal val="#ppt_w*0.70"/>
                                          </p:val>
                                        </p:tav>
                                        <p:tav tm="100000">
                                          <p:val>
                                            <p:strVal val="#ppt_w"/>
                                          </p:val>
                                        </p:tav>
                                      </p:tavLst>
                                    </p:anim>
                                    <p:anim calcmode="lin" valueType="num">
                                      <p:cBhvr>
                                        <p:cTn id="85" dur="1000" fill="hold"/>
                                        <p:tgtEl>
                                          <p:spTgt spid="3">
                                            <p:txEl>
                                              <p:pRg st="11" end="11"/>
                                            </p:txEl>
                                          </p:spTgt>
                                        </p:tgtEl>
                                        <p:attrNameLst>
                                          <p:attrName>ppt_h</p:attrName>
                                        </p:attrNameLst>
                                      </p:cBhvr>
                                      <p:tavLst>
                                        <p:tav tm="0">
                                          <p:val>
                                            <p:strVal val="#ppt_h"/>
                                          </p:val>
                                        </p:tav>
                                        <p:tav tm="100000">
                                          <p:val>
                                            <p:strVal val="#ppt_h"/>
                                          </p:val>
                                        </p:tav>
                                      </p:tavLst>
                                    </p:anim>
                                    <p:animEffect transition="in" filter="fade">
                                      <p:cBhvr>
                                        <p:cTn id="86" dur="1000"/>
                                        <p:tgtEl>
                                          <p:spTgt spid="3">
                                            <p:txEl>
                                              <p:pRg st="11" end="11"/>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5" presetClass="entr" presetSubtype="0" fill="hold" nodeType="clickEffect">
                                  <p:stCondLst>
                                    <p:cond delay="0"/>
                                  </p:stCondLst>
                                  <p:iterate type="lt">
                                    <p:tmPct val="0"/>
                                  </p:iterate>
                                  <p:childTnLst>
                                    <p:set>
                                      <p:cBhvr>
                                        <p:cTn id="90" dur="1" fill="hold">
                                          <p:stCondLst>
                                            <p:cond delay="0"/>
                                          </p:stCondLst>
                                        </p:cTn>
                                        <p:tgtEl>
                                          <p:spTgt spid="3">
                                            <p:txEl>
                                              <p:pRg st="12" end="12"/>
                                            </p:txEl>
                                          </p:spTgt>
                                        </p:tgtEl>
                                        <p:attrNameLst>
                                          <p:attrName>style.visibility</p:attrName>
                                        </p:attrNameLst>
                                      </p:cBhvr>
                                      <p:to>
                                        <p:strVal val="visible"/>
                                      </p:to>
                                    </p:set>
                                    <p:anim calcmode="lin" valueType="num">
                                      <p:cBhvr>
                                        <p:cTn id="91" dur="1000" fill="hold"/>
                                        <p:tgtEl>
                                          <p:spTgt spid="3">
                                            <p:txEl>
                                              <p:pRg st="12" end="12"/>
                                            </p:txEl>
                                          </p:spTgt>
                                        </p:tgtEl>
                                        <p:attrNameLst>
                                          <p:attrName>ppt_w</p:attrName>
                                        </p:attrNameLst>
                                      </p:cBhvr>
                                      <p:tavLst>
                                        <p:tav tm="0">
                                          <p:val>
                                            <p:strVal val="#ppt_w*0.70"/>
                                          </p:val>
                                        </p:tav>
                                        <p:tav tm="100000">
                                          <p:val>
                                            <p:strVal val="#ppt_w"/>
                                          </p:val>
                                        </p:tav>
                                      </p:tavLst>
                                    </p:anim>
                                    <p:anim calcmode="lin" valueType="num">
                                      <p:cBhvr>
                                        <p:cTn id="92" dur="1000" fill="hold"/>
                                        <p:tgtEl>
                                          <p:spTgt spid="3">
                                            <p:txEl>
                                              <p:pRg st="12" end="12"/>
                                            </p:txEl>
                                          </p:spTgt>
                                        </p:tgtEl>
                                        <p:attrNameLst>
                                          <p:attrName>ppt_h</p:attrName>
                                        </p:attrNameLst>
                                      </p:cBhvr>
                                      <p:tavLst>
                                        <p:tav tm="0">
                                          <p:val>
                                            <p:strVal val="#ppt_h"/>
                                          </p:val>
                                        </p:tav>
                                        <p:tav tm="100000">
                                          <p:val>
                                            <p:strVal val="#ppt_h"/>
                                          </p:val>
                                        </p:tav>
                                      </p:tavLst>
                                    </p:anim>
                                    <p:animEffect transition="in" filter="fade">
                                      <p:cBhvr>
                                        <p:cTn id="93" dur="1000"/>
                                        <p:tgtEl>
                                          <p:spTgt spid="3">
                                            <p:txEl>
                                              <p:pRg st="12" end="12"/>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55" presetClass="entr" presetSubtype="0" fill="hold" nodeType="clickEffect">
                                  <p:stCondLst>
                                    <p:cond delay="0"/>
                                  </p:stCondLst>
                                  <p:iterate type="lt">
                                    <p:tmPct val="0"/>
                                  </p:iterate>
                                  <p:childTnLst>
                                    <p:set>
                                      <p:cBhvr>
                                        <p:cTn id="97" dur="1" fill="hold">
                                          <p:stCondLst>
                                            <p:cond delay="0"/>
                                          </p:stCondLst>
                                        </p:cTn>
                                        <p:tgtEl>
                                          <p:spTgt spid="3">
                                            <p:txEl>
                                              <p:pRg st="13" end="13"/>
                                            </p:txEl>
                                          </p:spTgt>
                                        </p:tgtEl>
                                        <p:attrNameLst>
                                          <p:attrName>style.visibility</p:attrName>
                                        </p:attrNameLst>
                                      </p:cBhvr>
                                      <p:to>
                                        <p:strVal val="visible"/>
                                      </p:to>
                                    </p:set>
                                    <p:anim calcmode="lin" valueType="num">
                                      <p:cBhvr>
                                        <p:cTn id="98" dur="1000" fill="hold"/>
                                        <p:tgtEl>
                                          <p:spTgt spid="3">
                                            <p:txEl>
                                              <p:pRg st="13" end="13"/>
                                            </p:txEl>
                                          </p:spTgt>
                                        </p:tgtEl>
                                        <p:attrNameLst>
                                          <p:attrName>ppt_w</p:attrName>
                                        </p:attrNameLst>
                                      </p:cBhvr>
                                      <p:tavLst>
                                        <p:tav tm="0">
                                          <p:val>
                                            <p:strVal val="#ppt_w*0.70"/>
                                          </p:val>
                                        </p:tav>
                                        <p:tav tm="100000">
                                          <p:val>
                                            <p:strVal val="#ppt_w"/>
                                          </p:val>
                                        </p:tav>
                                      </p:tavLst>
                                    </p:anim>
                                    <p:anim calcmode="lin" valueType="num">
                                      <p:cBhvr>
                                        <p:cTn id="99" dur="1000" fill="hold"/>
                                        <p:tgtEl>
                                          <p:spTgt spid="3">
                                            <p:txEl>
                                              <p:pRg st="13" end="13"/>
                                            </p:txEl>
                                          </p:spTgt>
                                        </p:tgtEl>
                                        <p:attrNameLst>
                                          <p:attrName>ppt_h</p:attrName>
                                        </p:attrNameLst>
                                      </p:cBhvr>
                                      <p:tavLst>
                                        <p:tav tm="0">
                                          <p:val>
                                            <p:strVal val="#ppt_h"/>
                                          </p:val>
                                        </p:tav>
                                        <p:tav tm="100000">
                                          <p:val>
                                            <p:strVal val="#ppt_h"/>
                                          </p:val>
                                        </p:tav>
                                      </p:tavLst>
                                    </p:anim>
                                    <p:animEffect transition="in" filter="fade">
                                      <p:cBhvr>
                                        <p:cTn id="100" dur="10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0" y="0"/>
            <a:ext cx="9144000" cy="13487400"/>
          </a:xfrm>
          <a:prstGeom prst="flowChartProcess">
            <a:avLst/>
          </a:prstGeom>
          <a:blipFill dpi="0" rotWithShape="1">
            <a:blip r:embed="rId2">
              <a:alphaModFix amt="2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lowchart: Process 6"/>
          <p:cNvSpPr/>
          <p:nvPr/>
        </p:nvSpPr>
        <p:spPr>
          <a:xfrm>
            <a:off x="72000" y="1524000"/>
            <a:ext cx="9000000" cy="1440000"/>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effectLst/>
        </p:spPr>
        <p:txBody>
          <a:bodyPr>
            <a:noAutofit/>
          </a:bodyPr>
          <a:lstStyle/>
          <a:p>
            <a:r>
              <a:rPr lang="ja-JP" altLang="en-US" sz="5300"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empus Sans ITC" pitchFamily="82" charset="0"/>
              </a:rPr>
              <a:t>おわり</a:t>
            </a:r>
            <a:br>
              <a:rPr lang="ja-JP" altLang="en-US" sz="5300"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empus Sans ITC" pitchFamily="82" charset="0"/>
              </a:rPr>
            </a:br>
            <a:r>
              <a:rPr altLang="ja-JP" sz="2400"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empus Sans ITC" pitchFamily="82" charset="0"/>
              </a:rPr>
              <a:t>(The End)</a:t>
            </a:r>
            <a:endParaRPr lang="en-U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Flowchart: Process 8"/>
          <p:cNvSpPr/>
          <p:nvPr/>
        </p:nvSpPr>
        <p:spPr>
          <a:xfrm>
            <a:off x="72000" y="1371600"/>
            <a:ext cx="9000000" cy="152400"/>
          </a:xfrm>
          <a:prstGeom prst="flowChartProcess">
            <a:avLst/>
          </a:prstGeom>
          <a:solidFill>
            <a:srgbClr val="ECC5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owchart: Process 9"/>
          <p:cNvSpPr/>
          <p:nvPr/>
        </p:nvSpPr>
        <p:spPr>
          <a:xfrm>
            <a:off x="72000" y="2971800"/>
            <a:ext cx="9000000" cy="108000"/>
          </a:xfrm>
          <a:prstGeom prst="flowChartProcess">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astroboy"/>
          <p:cNvPicPr>
            <a:picLocks noChangeAspect="1" noChangeArrowheads="1"/>
          </p:cNvPicPr>
          <p:nvPr/>
        </p:nvPicPr>
        <p:blipFill>
          <a:blip r:embed="rId3"/>
          <a:srcRect/>
          <a:stretch>
            <a:fillRect/>
          </a:stretch>
        </p:blipFill>
        <p:spPr bwMode="auto">
          <a:xfrm>
            <a:off x="2990056" y="3276600"/>
            <a:ext cx="3163888" cy="3186999"/>
          </a:xfrm>
          <a:prstGeom prst="rect">
            <a:avLst/>
          </a:prstGeom>
          <a:ln>
            <a:noFill/>
          </a:ln>
          <a:effectLst>
            <a:softEdge rad="112500"/>
          </a:effectLst>
        </p:spPr>
      </p:pic>
      <p:pic>
        <p:nvPicPr>
          <p:cNvPr id="14" name="Picture 5" descr="C:\Documents and Settings\Ria\Desktop\thanks.PNG"/>
          <p:cNvPicPr>
            <a:picLocks noChangeAspect="1" noChangeArrowheads="1"/>
          </p:cNvPicPr>
          <p:nvPr/>
        </p:nvPicPr>
        <p:blipFill>
          <a:blip r:embed="rId4"/>
          <a:srcRect/>
          <a:stretch>
            <a:fillRect/>
          </a:stretch>
        </p:blipFill>
        <p:spPr bwMode="auto">
          <a:xfrm>
            <a:off x="5257800" y="2590800"/>
            <a:ext cx="2501900" cy="20350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strVal val="#ppt_w*0.70"/>
                                          </p:val>
                                        </p:tav>
                                        <p:tav tm="100000">
                                          <p:val>
                                            <p:strVal val="#ppt_w"/>
                                          </p:val>
                                        </p:tav>
                                      </p:tavLst>
                                    </p:anim>
                                    <p:anim calcmode="lin" valueType="num">
                                      <p:cBhvr>
                                        <p:cTn id="13" dur="500" fill="hold"/>
                                        <p:tgtEl>
                                          <p:spTgt spid="14"/>
                                        </p:tgtEl>
                                        <p:attrNameLst>
                                          <p:attrName>ppt_h</p:attrName>
                                        </p:attrNameLst>
                                      </p:cBhvr>
                                      <p:tavLst>
                                        <p:tav tm="0">
                                          <p:val>
                                            <p:strVal val="#ppt_h"/>
                                          </p:val>
                                        </p:tav>
                                        <p:tav tm="100000">
                                          <p:val>
                                            <p:strVal val="#ppt_h"/>
                                          </p:val>
                                        </p:tav>
                                      </p:tavLst>
                                    </p:anim>
                                    <p:animEffect transition="in" filter="fade">
                                      <p:cBhvr>
                                        <p:cTn id="14" dur="5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xit" presetSubtype="0" fill="hold" nodeType="clickEffect">
                                  <p:stCondLst>
                                    <p:cond delay="0"/>
                                  </p:stCondLst>
                                  <p:childTnLst>
                                    <p:anim calcmode="lin" valueType="num">
                                      <p:cBhvr>
                                        <p:cTn id="18" dur="500"/>
                                        <p:tgtEl>
                                          <p:spTgt spid="14"/>
                                        </p:tgtEl>
                                        <p:attrNameLst>
                                          <p:attrName>ppt_w</p:attrName>
                                        </p:attrNameLst>
                                      </p:cBhvr>
                                      <p:tavLst>
                                        <p:tav tm="0">
                                          <p:val>
                                            <p:strVal val="ppt_w"/>
                                          </p:val>
                                        </p:tav>
                                        <p:tav tm="100000">
                                          <p:val>
                                            <p:strVal val="ppt_w*0.70"/>
                                          </p:val>
                                        </p:tav>
                                      </p:tavLst>
                                    </p:anim>
                                    <p:anim calcmode="lin" valueType="num">
                                      <p:cBhvr>
                                        <p:cTn id="19" dur="500"/>
                                        <p:tgtEl>
                                          <p:spTgt spid="14"/>
                                        </p:tgtEl>
                                        <p:attrNameLst>
                                          <p:attrName>ppt_h</p:attrName>
                                        </p:attrNameLst>
                                      </p:cBhvr>
                                      <p:tavLst>
                                        <p:tav tm="0">
                                          <p:val>
                                            <p:strVal val="ppt_h"/>
                                          </p:val>
                                        </p:tav>
                                        <p:tav tm="100000">
                                          <p:val>
                                            <p:strVal val="ppt_h"/>
                                          </p:val>
                                        </p:tav>
                                      </p:tavLst>
                                    </p:anim>
                                    <p:animEffect transition="out" filter="fade">
                                      <p:cBhvr>
                                        <p:cTn id="20" dur="500"/>
                                        <p:tgtEl>
                                          <p:spTgt spid="14"/>
                                        </p:tgtEl>
                                      </p:cBhvr>
                                    </p:animEffect>
                                    <p:set>
                                      <p:cBhvr>
                                        <p:cTn id="21"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empus Sans ITC" pitchFamily="82" charset="0"/>
              </a:rPr>
              <a:t>Commonly Used Terms</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empus Sans ITC" pitchFamily="82" charset="0"/>
            </a:endParaRPr>
          </a:p>
        </p:txBody>
      </p:sp>
      <p:sp>
        <p:nvSpPr>
          <p:cNvPr id="3" name="Vertical Text Placeholder 2"/>
          <p:cNvSpPr>
            <a:spLocks noGrp="1"/>
          </p:cNvSpPr>
          <p:nvPr>
            <p:ph type="body" orient="vert" idx="1"/>
          </p:nvPr>
        </p:nvSpPr>
        <p:spPr/>
        <p:txBody>
          <a:bodyPr vert="horz">
            <a:noAutofit/>
          </a:bodyPr>
          <a:lstStyle/>
          <a:p>
            <a:r>
              <a:rPr lang="en-CA" sz="1400" i="1" dirty="0" smtClean="0">
                <a:latin typeface="Trebuchet MS" pitchFamily="34" charset="0"/>
              </a:rPr>
              <a:t>manga</a:t>
            </a:r>
            <a:r>
              <a:rPr lang="en-CA" sz="1400" dirty="0" smtClean="0">
                <a:latin typeface="Trebuchet MS" pitchFamily="34" charset="0"/>
              </a:rPr>
              <a:t> (</a:t>
            </a:r>
            <a:r>
              <a:rPr lang="ja-JP" altLang="en-US" sz="1400" smtClean="0">
                <a:latin typeface="Trebuchet MS" pitchFamily="34" charset="0"/>
                <a:ea typeface="MS Mincho" pitchFamily="49" charset="-128"/>
              </a:rPr>
              <a:t>漫画／まんが</a:t>
            </a:r>
            <a:r>
              <a:rPr lang="en-CA" sz="1400" dirty="0" smtClean="0">
                <a:latin typeface="Trebuchet MS" pitchFamily="34" charset="0"/>
              </a:rPr>
              <a:t>): literally means “whimsical pictures” or “whimsical sketches”; refers to Japanese comics drawn in a cartoon style. </a:t>
            </a:r>
            <a:r>
              <a:rPr lang="en-CA" sz="1400" dirty="0" smtClean="0">
                <a:latin typeface="Trebuchet MS" pitchFamily="34" charset="0"/>
              </a:rPr>
              <a:t>Generic </a:t>
            </a:r>
            <a:r>
              <a:rPr lang="en-CA" sz="1400" dirty="0" smtClean="0">
                <a:latin typeface="Trebuchet MS" pitchFamily="34" charset="0"/>
              </a:rPr>
              <a:t>manga (and anime) </a:t>
            </a:r>
            <a:r>
              <a:rPr lang="en-CA" sz="1400" dirty="0" smtClean="0">
                <a:latin typeface="Trebuchet MS" pitchFamily="34" charset="0"/>
              </a:rPr>
              <a:t>characters are portrayed </a:t>
            </a:r>
            <a:r>
              <a:rPr lang="en-CA" sz="1400" dirty="0" smtClean="0">
                <a:latin typeface="Trebuchet MS" pitchFamily="34" charset="0"/>
              </a:rPr>
              <a:t>with large eyes, small noses and mouths, and unrealistic hair.</a:t>
            </a:r>
          </a:p>
          <a:p>
            <a:r>
              <a:rPr lang="en-CA" sz="1400" i="1" dirty="0" err="1" smtClean="0">
                <a:latin typeface="Trebuchet MS" pitchFamily="34" charset="0"/>
              </a:rPr>
              <a:t>mangaka</a:t>
            </a:r>
            <a:r>
              <a:rPr lang="en-CA" sz="1400" dirty="0" smtClean="0">
                <a:latin typeface="Trebuchet MS" pitchFamily="34" charset="0"/>
              </a:rPr>
              <a:t> (</a:t>
            </a:r>
            <a:r>
              <a:rPr lang="ja-JP" altLang="en-US" sz="1400" smtClean="0">
                <a:latin typeface="Trebuchet MS" pitchFamily="34" charset="0"/>
                <a:ea typeface="MS Mincho" pitchFamily="49" charset="-128"/>
              </a:rPr>
              <a:t>漫画家／まんがか</a:t>
            </a:r>
            <a:r>
              <a:rPr lang="en-CA" sz="1400" dirty="0" smtClean="0">
                <a:latin typeface="Trebuchet MS" pitchFamily="34" charset="0"/>
              </a:rPr>
              <a:t>): refers to an artist or artists who draw manga</a:t>
            </a:r>
          </a:p>
          <a:p>
            <a:r>
              <a:rPr lang="en-CA" sz="1400" i="1" dirty="0" smtClean="0">
                <a:latin typeface="Trebuchet MS" pitchFamily="34" charset="0"/>
              </a:rPr>
              <a:t>shounen</a:t>
            </a:r>
            <a:r>
              <a:rPr lang="en-CA" sz="1400" dirty="0" smtClean="0">
                <a:latin typeface="Trebuchet MS" pitchFamily="34" charset="0"/>
              </a:rPr>
              <a:t> (</a:t>
            </a:r>
            <a:r>
              <a:rPr lang="ja-JP" altLang="en-US" sz="1400" smtClean="0">
                <a:latin typeface="Trebuchet MS" pitchFamily="34" charset="0"/>
                <a:ea typeface="MS Mincho" pitchFamily="49" charset="-128"/>
              </a:rPr>
              <a:t>少年／しょうねん</a:t>
            </a:r>
            <a:r>
              <a:rPr lang="en-CA" sz="1400" dirty="0" smtClean="0">
                <a:latin typeface="Trebuchet MS" pitchFamily="34" charset="0"/>
              </a:rPr>
              <a:t>): manga intended for boys of about 10-18 years, hence the meaning of </a:t>
            </a:r>
            <a:r>
              <a:rPr lang="en-CA" sz="1400" i="1" dirty="0" smtClean="0">
                <a:latin typeface="Trebuchet MS" pitchFamily="34" charset="0"/>
              </a:rPr>
              <a:t>shounen</a:t>
            </a:r>
            <a:r>
              <a:rPr lang="en-CA" sz="1400" dirty="0" smtClean="0">
                <a:latin typeface="Trebuchet MS" pitchFamily="34" charset="0"/>
              </a:rPr>
              <a:t> (young boy). Shounen series typically feature male protagonists and have a large focus on fighting and action.</a:t>
            </a:r>
          </a:p>
          <a:p>
            <a:r>
              <a:rPr lang="en-CA" sz="1400" i="1" dirty="0" smtClean="0">
                <a:latin typeface="Trebuchet MS" pitchFamily="34" charset="0"/>
              </a:rPr>
              <a:t>seinen</a:t>
            </a:r>
            <a:r>
              <a:rPr lang="en-CA" sz="1400" dirty="0" smtClean="0">
                <a:latin typeface="Trebuchet MS" pitchFamily="34" charset="0"/>
              </a:rPr>
              <a:t> (</a:t>
            </a:r>
            <a:r>
              <a:rPr lang="ja-JP" altLang="en-US" sz="1400" smtClean="0">
                <a:latin typeface="Trebuchet MS" pitchFamily="34" charset="0"/>
                <a:ea typeface="MS Mincho" pitchFamily="49" charset="-128"/>
              </a:rPr>
              <a:t>青年／せいねん</a:t>
            </a:r>
            <a:r>
              <a:rPr lang="en-CA" sz="1400" dirty="0" smtClean="0">
                <a:latin typeface="Trebuchet MS" pitchFamily="34" charset="0"/>
              </a:rPr>
              <a:t>): means "young man", indicating that this kind of manga is aimed toward males in their late teens and up. Because of the older target audience, seinen titles are more graphic in nature than shounen (and shoujo).</a:t>
            </a:r>
          </a:p>
          <a:p>
            <a:r>
              <a:rPr lang="en-CA" sz="1400" i="1" dirty="0" smtClean="0">
                <a:latin typeface="Trebuchet MS" pitchFamily="34" charset="0"/>
              </a:rPr>
              <a:t>shoujo</a:t>
            </a:r>
            <a:r>
              <a:rPr lang="en-CA" sz="1400" dirty="0" smtClean="0">
                <a:latin typeface="Trebuchet MS" pitchFamily="34" charset="0"/>
              </a:rPr>
              <a:t> (</a:t>
            </a:r>
            <a:r>
              <a:rPr lang="ja-JP" altLang="en-US" sz="1400" smtClean="0">
                <a:latin typeface="Trebuchet MS" pitchFamily="34" charset="0"/>
                <a:ea typeface="MS Mincho" pitchFamily="49" charset="-128"/>
              </a:rPr>
              <a:t>少女／しょうじょ</a:t>
            </a:r>
            <a:r>
              <a:rPr lang="en-CA" sz="1400" dirty="0" smtClean="0">
                <a:latin typeface="Trebuchet MS" pitchFamily="34" charset="0"/>
              </a:rPr>
              <a:t>): manga intended for girls of about 10-18 years, hence the meaning of </a:t>
            </a:r>
            <a:r>
              <a:rPr lang="en-CA" sz="1400" i="1" dirty="0" smtClean="0">
                <a:latin typeface="Trebuchet MS" pitchFamily="34" charset="0"/>
              </a:rPr>
              <a:t>shoujo</a:t>
            </a:r>
            <a:r>
              <a:rPr lang="en-CA" sz="1400" dirty="0" smtClean="0">
                <a:latin typeface="Trebuchet MS" pitchFamily="34" charset="0"/>
              </a:rPr>
              <a:t> (young girl). Shoujo manga are usually idealized romantic comedies, with the protagonist being female.</a:t>
            </a:r>
          </a:p>
          <a:p>
            <a:r>
              <a:rPr lang="en-CA" sz="1400" i="1" dirty="0" smtClean="0">
                <a:latin typeface="Trebuchet MS" pitchFamily="34" charset="0"/>
              </a:rPr>
              <a:t>doujnshi </a:t>
            </a:r>
            <a:r>
              <a:rPr lang="en-CA" sz="1400" dirty="0" smtClean="0">
                <a:latin typeface="Trebuchet MS" pitchFamily="34" charset="0"/>
              </a:rPr>
              <a:t>(</a:t>
            </a:r>
            <a:r>
              <a:rPr lang="ja-JP" altLang="en-US" sz="1400" smtClean="0">
                <a:latin typeface="Trebuchet MS" pitchFamily="34" charset="0"/>
                <a:ea typeface="MS Mincho" pitchFamily="49" charset="-128"/>
              </a:rPr>
              <a:t>同人誌／どうじんし</a:t>
            </a:r>
            <a:r>
              <a:rPr lang="en-CA" sz="1400" dirty="0" smtClean="0">
                <a:latin typeface="Trebuchet MS" pitchFamily="34" charset="0"/>
              </a:rPr>
              <a:t>): self-published manga, often being fan comics by amateurs. “Doujinshi” is a portmanteau of the words “</a:t>
            </a:r>
            <a:r>
              <a:rPr lang="ja-JP" altLang="en-US" sz="1400" smtClean="0">
                <a:latin typeface="Trebuchet MS" pitchFamily="34" charset="0"/>
                <a:ea typeface="MS Mincho" pitchFamily="49" charset="-128"/>
              </a:rPr>
              <a:t>どうじん</a:t>
            </a:r>
            <a:r>
              <a:rPr lang="en-CA" sz="1400" dirty="0" smtClean="0">
                <a:latin typeface="Trebuchet MS" pitchFamily="34" charset="0"/>
              </a:rPr>
              <a:t>” (same person) and “</a:t>
            </a:r>
            <a:r>
              <a:rPr lang="ja-JP" altLang="en-US" sz="1400" smtClean="0">
                <a:latin typeface="Trebuchet MS" pitchFamily="34" charset="0"/>
                <a:ea typeface="MS Mincho" pitchFamily="49" charset="-128"/>
              </a:rPr>
              <a:t>ざっし</a:t>
            </a:r>
            <a:r>
              <a:rPr lang="en-CA" sz="1400" dirty="0" smtClean="0">
                <a:latin typeface="Trebuchet MS" pitchFamily="34" charset="0"/>
              </a:rPr>
              <a:t>” (magazine).</a:t>
            </a:r>
          </a:p>
          <a:p>
            <a:r>
              <a:rPr lang="en-CA" sz="1400" i="1" dirty="0" smtClean="0">
                <a:latin typeface="Trebuchet MS" pitchFamily="34" charset="0"/>
              </a:rPr>
              <a:t>furigana</a:t>
            </a:r>
            <a:r>
              <a:rPr lang="en-CA" sz="1400" dirty="0" smtClean="0">
                <a:latin typeface="Trebuchet MS" pitchFamily="34" charset="0"/>
              </a:rPr>
              <a:t> (</a:t>
            </a:r>
            <a:r>
              <a:rPr lang="ja-JP" altLang="en-US" sz="1400" smtClean="0">
                <a:latin typeface="Trebuchet MS" pitchFamily="34" charset="0"/>
                <a:ea typeface="MS Mincho" pitchFamily="49" charset="-128"/>
              </a:rPr>
              <a:t>ふりがな</a:t>
            </a:r>
            <a:r>
              <a:rPr lang="en-CA" sz="1400" dirty="0" smtClean="0">
                <a:latin typeface="Trebuchet MS" pitchFamily="34" charset="0"/>
              </a:rPr>
              <a:t>): kana characters to help read kanji. For horizontal text, the furigana goes above the kanji; for vertical text, the furigana is placed to the right.</a:t>
            </a:r>
            <a:endParaRPr lang="en-US" sz="1400" dirty="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1" end="1"/>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2" end="2"/>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4" dur="1000"/>
                                        <p:tgtEl>
                                          <p:spTgt spid="3">
                                            <p:txEl>
                                              <p:pRg st="3" end="3"/>
                                            </p:txEl>
                                          </p:spTgt>
                                        </p:tgtEl>
                                      </p:cBhvr>
                                    </p:animEffect>
                                  </p:childTnLst>
                                </p:cTn>
                              </p:par>
                              <p:par>
                                <p:cTn id="25" presetID="55"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28"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29" dur="1000"/>
                                        <p:tgtEl>
                                          <p:spTgt spid="3">
                                            <p:txEl>
                                              <p:pRg st="4" end="4"/>
                                            </p:txEl>
                                          </p:spTgt>
                                        </p:tgtEl>
                                      </p:cBhvr>
                                    </p:animEffect>
                                  </p:childTnLst>
                                </p:cTn>
                              </p:par>
                              <p:par>
                                <p:cTn id="30" presetID="55"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3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34" dur="1000"/>
                                        <p:tgtEl>
                                          <p:spTgt spid="3">
                                            <p:txEl>
                                              <p:pRg st="5" end="5"/>
                                            </p:txEl>
                                          </p:spTgt>
                                        </p:tgtEl>
                                      </p:cBhvr>
                                    </p:animEffect>
                                  </p:childTnLst>
                                </p:cTn>
                              </p:par>
                              <p:par>
                                <p:cTn id="35" presetID="55"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p:cTn id="37"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38"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39"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empus Sans ITC" pitchFamily="82" charset="0"/>
              </a:rPr>
              <a:t>History of Manga in Japan</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empus Sans ITC" pitchFamily="82" charset="0"/>
            </a:endParaRPr>
          </a:p>
        </p:txBody>
      </p:sp>
      <p:sp>
        <p:nvSpPr>
          <p:cNvPr id="3" name="Vertical Text Placeholder 2"/>
          <p:cNvSpPr>
            <a:spLocks noGrp="1"/>
          </p:cNvSpPr>
          <p:nvPr>
            <p:ph type="body" orient="vert" idx="1"/>
          </p:nvPr>
        </p:nvSpPr>
        <p:spPr>
          <a:xfrm>
            <a:off x="914400" y="1447800"/>
            <a:ext cx="7848600" cy="4572000"/>
          </a:xfrm>
        </p:spPr>
        <p:txBody>
          <a:bodyPr vert="horz">
            <a:normAutofit/>
          </a:bodyPr>
          <a:lstStyle/>
          <a:p>
            <a:r>
              <a:rPr lang="en-CA" sz="1400" dirty="0" smtClean="0">
                <a:latin typeface="Trebuchet MS" pitchFamily="34" charset="0"/>
              </a:rPr>
              <a:t>the term “</a:t>
            </a:r>
            <a:r>
              <a:rPr lang="en-CA" sz="1400" i="1" dirty="0" smtClean="0">
                <a:latin typeface="Trebuchet MS" pitchFamily="34" charset="0"/>
              </a:rPr>
              <a:t>manga</a:t>
            </a:r>
            <a:r>
              <a:rPr lang="en-CA" sz="1400" dirty="0" smtClean="0">
                <a:latin typeface="Trebuchet MS" pitchFamily="34" charset="0"/>
              </a:rPr>
              <a:t>” </a:t>
            </a:r>
            <a:r>
              <a:rPr lang="en-CA" sz="1400" dirty="0" smtClean="0">
                <a:latin typeface="Trebuchet MS" pitchFamily="34" charset="0"/>
              </a:rPr>
              <a:t>became widely used starting in the late 1700s</a:t>
            </a:r>
          </a:p>
          <a:p>
            <a:r>
              <a:rPr lang="en-CA" sz="1400" dirty="0" smtClean="0">
                <a:latin typeface="Trebuchet MS" pitchFamily="34" charset="0"/>
              </a:rPr>
              <a:t>the most famous artist of traditional manga is </a:t>
            </a:r>
            <a:r>
              <a:rPr lang="en-CA" sz="1400" dirty="0" smtClean="0">
                <a:latin typeface="Trebuchet MS" pitchFamily="34" charset="0"/>
              </a:rPr>
              <a:t>woodblock </a:t>
            </a:r>
            <a:r>
              <a:rPr lang="en-CA" sz="1400" dirty="0" smtClean="0">
                <a:latin typeface="Trebuchet MS" pitchFamily="34" charset="0"/>
              </a:rPr>
              <a:t>printmaker </a:t>
            </a:r>
            <a:r>
              <a:rPr lang="ja-JP" altLang="en-US" sz="1400" smtClean="0">
                <a:latin typeface="Trebuchet MS" pitchFamily="34" charset="0"/>
                <a:ea typeface="MS Mincho" pitchFamily="49" charset="-128"/>
              </a:rPr>
              <a:t>かつしか　ほくさい</a:t>
            </a:r>
            <a:r>
              <a:rPr lang="en-CA" sz="1400" dirty="0" smtClean="0">
                <a:latin typeface="Trebuchet MS" pitchFamily="34" charset="0"/>
                <a:ea typeface="MS Mincho" pitchFamily="49" charset="-128"/>
              </a:rPr>
              <a:t> </a:t>
            </a:r>
            <a:r>
              <a:rPr lang="en-CA" sz="1400" dirty="0" smtClean="0">
                <a:latin typeface="Trebuchet MS" pitchFamily="34" charset="0"/>
              </a:rPr>
              <a:t>(better known simply as </a:t>
            </a:r>
            <a:r>
              <a:rPr lang="ja-JP" altLang="en-US" sz="1400" smtClean="0">
                <a:latin typeface="Trebuchet MS" pitchFamily="34" charset="0"/>
                <a:ea typeface="MS Mincho" pitchFamily="49" charset="-128"/>
              </a:rPr>
              <a:t>ほくさい</a:t>
            </a:r>
            <a:r>
              <a:rPr lang="en-CA" sz="1400" dirty="0" smtClean="0">
                <a:latin typeface="Trebuchet MS" pitchFamily="34" charset="0"/>
              </a:rPr>
              <a:t>)</a:t>
            </a:r>
            <a:endParaRPr lang="en-CA" sz="1400" dirty="0" smtClean="0">
              <a:latin typeface="Trebuchet MS" pitchFamily="34" charset="0"/>
            </a:endParaRPr>
          </a:p>
          <a:p>
            <a:r>
              <a:rPr lang="en-US" sz="1400" dirty="0" smtClean="0">
                <a:latin typeface="Trebuchet MS" pitchFamily="34" charset="0"/>
              </a:rPr>
              <a:t>modern manga refers to manga from after World War II and beyond</a:t>
            </a:r>
          </a:p>
          <a:p>
            <a:r>
              <a:rPr lang="en-CA" sz="1400" dirty="0" smtClean="0">
                <a:latin typeface="Trebuchet MS" pitchFamily="34" charset="0"/>
              </a:rPr>
              <a:t>during the U.S. occupation of Japan (1945-1952), manga was influenced by American culture, particularly Disney</a:t>
            </a:r>
            <a:endParaRPr lang="en-US" sz="1400" dirty="0" smtClean="0">
              <a:latin typeface="Trebuchet MS" pitchFamily="34" charset="0"/>
            </a:endParaRPr>
          </a:p>
          <a:p>
            <a:r>
              <a:rPr lang="ja-JP" altLang="en-US" sz="1400" smtClean="0">
                <a:latin typeface="MS Mincho" pitchFamily="49" charset="-128"/>
                <a:ea typeface="MS Mincho" pitchFamily="49" charset="-128"/>
              </a:rPr>
              <a:t>てずか　おさむ</a:t>
            </a:r>
            <a:r>
              <a:rPr lang="ja-JP" altLang="en-US" sz="1400" smtClean="0">
                <a:latin typeface="Trebuchet MS" pitchFamily="34" charset="0"/>
              </a:rPr>
              <a:t> </a:t>
            </a:r>
            <a:r>
              <a:rPr lang="en-CA" sz="1400" dirty="0" smtClean="0">
                <a:latin typeface="Trebuchet MS" pitchFamily="34" charset="0"/>
              </a:rPr>
              <a:t>was the “Father/God of Manga”. He was a major contributor in shaping the style and the modern definition of manga, and is well-known for creating the children‘s series </a:t>
            </a:r>
            <a:r>
              <a:rPr lang="ja-JP" altLang="en-US" sz="1400" smtClean="0">
                <a:latin typeface="MS Mincho" pitchFamily="49" charset="-128"/>
                <a:ea typeface="MS Mincho" pitchFamily="49" charset="-128"/>
              </a:rPr>
              <a:t>てつわんアトム </a:t>
            </a:r>
            <a:r>
              <a:rPr lang="en-US" altLang="ja-JP" sz="1400" dirty="0" smtClean="0">
                <a:latin typeface="Trebuchet MS" pitchFamily="34" charset="0"/>
              </a:rPr>
              <a:t>(</a:t>
            </a:r>
            <a:r>
              <a:rPr lang="en-CA" sz="1400" dirty="0" smtClean="0">
                <a:latin typeface="Trebuchet MS" pitchFamily="34" charset="0"/>
              </a:rPr>
              <a:t>known as "Astro Boy" in North America).</a:t>
            </a:r>
          </a:p>
          <a:p>
            <a:r>
              <a:rPr lang="en-US" sz="1400" dirty="0" smtClean="0">
                <a:latin typeface="Trebuchet MS" pitchFamily="34" charset="0"/>
              </a:rPr>
              <a:t>in 1947, all forms of censorship had been banned in Japan; this led to much experimentation by artists</a:t>
            </a:r>
          </a:p>
          <a:p>
            <a:r>
              <a:rPr lang="en-US" sz="1400" dirty="0" smtClean="0">
                <a:latin typeface="Trebuchet MS" pitchFamily="34" charset="0"/>
              </a:rPr>
              <a:t>from 1950-1969 was when manga started to become solidly categorized into two main target audience groups: shounen and shoujo</a:t>
            </a:r>
          </a:p>
          <a:p>
            <a:r>
              <a:rPr lang="en-US" sz="1400" dirty="0" smtClean="0">
                <a:latin typeface="Trebuchet MS" pitchFamily="34" charset="0"/>
              </a:rPr>
              <a:t>manga was originally mostly targeted at boys and young men, and shounen manga initially had few female characters playing very minor roles. This began to change in the 1980s, but sexism is still present in manga today</a:t>
            </a:r>
            <a:endParaRPr lang="en-CA" sz="1400" dirty="0" smtClean="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1" end="1"/>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2" end="2"/>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4" dur="1000"/>
                                        <p:tgtEl>
                                          <p:spTgt spid="3">
                                            <p:txEl>
                                              <p:pRg st="3" end="3"/>
                                            </p:txEl>
                                          </p:spTgt>
                                        </p:tgtEl>
                                      </p:cBhvr>
                                    </p:animEffect>
                                  </p:childTnLst>
                                </p:cTn>
                              </p:par>
                              <p:par>
                                <p:cTn id="25" presetID="55"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28"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29" dur="1000"/>
                                        <p:tgtEl>
                                          <p:spTgt spid="3">
                                            <p:txEl>
                                              <p:pRg st="4" end="4"/>
                                            </p:txEl>
                                          </p:spTgt>
                                        </p:tgtEl>
                                      </p:cBhvr>
                                    </p:animEffect>
                                  </p:childTnLst>
                                </p:cTn>
                              </p:par>
                              <p:par>
                                <p:cTn id="30" presetID="55"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3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34" dur="1000"/>
                                        <p:tgtEl>
                                          <p:spTgt spid="3">
                                            <p:txEl>
                                              <p:pRg st="5" end="5"/>
                                            </p:txEl>
                                          </p:spTgt>
                                        </p:tgtEl>
                                      </p:cBhvr>
                                    </p:animEffect>
                                  </p:childTnLst>
                                </p:cTn>
                              </p:par>
                              <p:par>
                                <p:cTn id="35" presetID="55"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p:cTn id="37"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38"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39" dur="1000"/>
                                        <p:tgtEl>
                                          <p:spTgt spid="3">
                                            <p:txEl>
                                              <p:pRg st="6" end="6"/>
                                            </p:txEl>
                                          </p:spTgt>
                                        </p:tgtEl>
                                      </p:cBhvr>
                                    </p:animEffect>
                                  </p:childTnLst>
                                </p:cTn>
                              </p:par>
                              <p:par>
                                <p:cTn id="40" presetID="55" presetClass="entr" presetSubtype="0" fill="hold"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p:cTn id="42"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Hokusai-MangaBathingPeople"/>
          <p:cNvPicPr>
            <a:picLocks noChangeAspect="1" noChangeArrowheads="1"/>
          </p:cNvPicPr>
          <p:nvPr/>
        </p:nvPicPr>
        <p:blipFill>
          <a:blip r:embed="rId2"/>
          <a:srcRect/>
          <a:stretch>
            <a:fillRect/>
          </a:stretch>
        </p:blipFill>
        <p:spPr bwMode="auto">
          <a:xfrm>
            <a:off x="437227" y="2667000"/>
            <a:ext cx="4439573" cy="2748635"/>
          </a:xfrm>
          <a:prstGeom prst="rect">
            <a:avLst/>
          </a:prstGeom>
          <a:noFill/>
          <a:ln w="9525">
            <a:noFill/>
            <a:miter lim="800000"/>
            <a:headEnd/>
            <a:tailEnd/>
          </a:ln>
        </p:spPr>
      </p:pic>
      <p:sp>
        <p:nvSpPr>
          <p:cNvPr id="13" name="Text Placeholder 12"/>
          <p:cNvSpPr>
            <a:spLocks noGrp="1"/>
          </p:cNvSpPr>
          <p:nvPr>
            <p:ph type="body" idx="1"/>
          </p:nvPr>
        </p:nvSpPr>
        <p:spPr/>
        <p:txBody>
          <a:bodyPr/>
          <a:lstStyle/>
          <a:p>
            <a:r>
              <a:rPr lang="en-CA" sz="1600" dirty="0" smtClean="0">
                <a:latin typeface="Trebuchet MS" pitchFamily="34" charset="0"/>
              </a:rPr>
              <a:t>Two pages from the </a:t>
            </a:r>
            <a:r>
              <a:rPr lang="ja-JP" altLang="en-US" sz="1600" smtClean="0">
                <a:latin typeface="MS Mincho" pitchFamily="49" charset="-128"/>
                <a:ea typeface="MS Mincho" pitchFamily="49" charset="-128"/>
              </a:rPr>
              <a:t>ほくさい　まんが</a:t>
            </a:r>
            <a:r>
              <a:rPr lang="en-CA" sz="1600" dirty="0" smtClean="0">
                <a:latin typeface="Trebuchet MS" pitchFamily="34" charset="0"/>
              </a:rPr>
              <a:t> depicting bathers.</a:t>
            </a:r>
            <a:r>
              <a:rPr lang="en-CA" sz="1600" dirty="0" smtClean="0"/>
              <a:t> </a:t>
            </a:r>
            <a:endParaRPr lang="en-US" sz="1600" dirty="0" smtClean="0"/>
          </a:p>
        </p:txBody>
      </p:sp>
      <p:sp>
        <p:nvSpPr>
          <p:cNvPr id="15" name="Text Placeholder 14"/>
          <p:cNvSpPr>
            <a:spLocks noGrp="1"/>
          </p:cNvSpPr>
          <p:nvPr>
            <p:ph type="body" sz="half" idx="3"/>
          </p:nvPr>
        </p:nvSpPr>
        <p:spPr/>
        <p:txBody>
          <a:bodyPr/>
          <a:lstStyle/>
          <a:p>
            <a:pPr lvl="0">
              <a:buClr>
                <a:srgbClr val="D34817"/>
              </a:buClr>
            </a:pPr>
            <a:r>
              <a:rPr lang="ja-JP" altLang="en-US" sz="1600" smtClean="0">
                <a:solidFill>
                  <a:srgbClr val="D34817"/>
                </a:solidFill>
                <a:latin typeface="MS Mincho" pitchFamily="49" charset="-128"/>
                <a:ea typeface="MS Mincho" pitchFamily="49" charset="-128"/>
              </a:rPr>
              <a:t>てつわんアトム</a:t>
            </a:r>
            <a:r>
              <a:rPr lang="ja-JP" altLang="en-US" sz="1600" smtClean="0">
                <a:solidFill>
                  <a:srgbClr val="D34817"/>
                </a:solidFill>
              </a:rPr>
              <a:t>／</a:t>
            </a:r>
            <a:r>
              <a:rPr lang="en-CA" altLang="ja-JP" sz="1600" dirty="0" smtClean="0">
                <a:solidFill>
                  <a:srgbClr val="D34817"/>
                </a:solidFill>
                <a:latin typeface="Trebuchet MS" pitchFamily="34" charset="0"/>
              </a:rPr>
              <a:t>Astro Boy.</a:t>
            </a:r>
          </a:p>
          <a:p>
            <a:pPr lvl="0">
              <a:buClr>
                <a:srgbClr val="D34817"/>
              </a:buClr>
            </a:pPr>
            <a:endParaRPr lang="en-US" sz="800" dirty="0" smtClean="0">
              <a:solidFill>
                <a:srgbClr val="D34817"/>
              </a:solidFill>
              <a:latin typeface="Trebuchet MS" pitchFamily="34" charset="0"/>
            </a:endParaRPr>
          </a:p>
        </p:txBody>
      </p:sp>
      <p:pic>
        <p:nvPicPr>
          <p:cNvPr id="2052" name="Picture 4" descr="C:\Documents and Settings\Ria\Desktop\astro.jpg"/>
          <p:cNvPicPr>
            <a:picLocks noChangeAspect="1" noChangeArrowheads="1"/>
          </p:cNvPicPr>
          <p:nvPr/>
        </p:nvPicPr>
        <p:blipFill>
          <a:blip r:embed="rId3"/>
          <a:srcRect/>
          <a:stretch>
            <a:fillRect/>
          </a:stretch>
        </p:blipFill>
        <p:spPr bwMode="auto">
          <a:xfrm>
            <a:off x="5105400" y="2667000"/>
            <a:ext cx="3124200" cy="275227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p:cTn id="7" dur="500" fill="hold"/>
                                        <p:tgtEl>
                                          <p:spTgt spid="2051"/>
                                        </p:tgtEl>
                                        <p:attrNameLst>
                                          <p:attrName>ppt_w</p:attrName>
                                        </p:attrNameLst>
                                      </p:cBhvr>
                                      <p:tavLst>
                                        <p:tav tm="0">
                                          <p:val>
                                            <p:fltVal val="0"/>
                                          </p:val>
                                        </p:tav>
                                        <p:tav tm="100000">
                                          <p:val>
                                            <p:strVal val="#ppt_w"/>
                                          </p:val>
                                        </p:tav>
                                      </p:tavLst>
                                    </p:anim>
                                    <p:anim calcmode="lin" valueType="num">
                                      <p:cBhvr>
                                        <p:cTn id="8" dur="500" fill="hold"/>
                                        <p:tgtEl>
                                          <p:spTgt spid="2051"/>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iterate type="lt">
                                    <p:tmPct val="5000"/>
                                  </p:iterate>
                                  <p:childTnLst>
                                    <p:set>
                                      <p:cBhvr>
                                        <p:cTn id="12" dur="1" fill="hold">
                                          <p:stCondLst>
                                            <p:cond delay="0"/>
                                          </p:stCondLst>
                                        </p:cTn>
                                        <p:tgtEl>
                                          <p:spTgt spid="2052"/>
                                        </p:tgtEl>
                                        <p:attrNameLst>
                                          <p:attrName>style.visibility</p:attrName>
                                        </p:attrNameLst>
                                      </p:cBhvr>
                                      <p:to>
                                        <p:strVal val="visible"/>
                                      </p:to>
                                    </p:set>
                                    <p:anim calcmode="lin" valueType="num">
                                      <p:cBhvr>
                                        <p:cTn id="13" dur="500" fill="hold"/>
                                        <p:tgtEl>
                                          <p:spTgt spid="2052"/>
                                        </p:tgtEl>
                                        <p:attrNameLst>
                                          <p:attrName>ppt_w</p:attrName>
                                        </p:attrNameLst>
                                      </p:cBhvr>
                                      <p:tavLst>
                                        <p:tav tm="0">
                                          <p:val>
                                            <p:fltVal val="0"/>
                                          </p:val>
                                        </p:tav>
                                        <p:tav tm="100000">
                                          <p:val>
                                            <p:strVal val="#ppt_w"/>
                                          </p:val>
                                        </p:tav>
                                      </p:tavLst>
                                    </p:anim>
                                    <p:anim calcmode="lin" valueType="num">
                                      <p:cBhvr>
                                        <p:cTn id="14" dur="500" fill="hold"/>
                                        <p:tgtEl>
                                          <p:spTgt spid="2052"/>
                                        </p:tgtEl>
                                        <p:attrNameLst>
                                          <p:attrName>ppt_h</p:attrName>
                                        </p:attrNameLst>
                                      </p:cBhvr>
                                      <p:tavLst>
                                        <p:tav tm="0">
                                          <p:val>
                                            <p:fltVal val="0"/>
                                          </p:val>
                                        </p:tav>
                                        <p:tav tm="100000">
                                          <p:val>
                                            <p:strVal val="#ppt_h"/>
                                          </p:val>
                                        </p:tav>
                                      </p:tavLst>
                                    </p:anim>
                                    <p:anim calcmode="lin" valueType="num">
                                      <p:cBhvr>
                                        <p:cTn id="15" dur="500" fill="hold"/>
                                        <p:tgtEl>
                                          <p:spTgt spid="2052"/>
                                        </p:tgtEl>
                                        <p:attrNameLst>
                                          <p:attrName>style.rotation</p:attrName>
                                        </p:attrNameLst>
                                      </p:cBhvr>
                                      <p:tavLst>
                                        <p:tav tm="0">
                                          <p:val>
                                            <p:fltVal val="90"/>
                                          </p:val>
                                        </p:tav>
                                        <p:tav tm="100000">
                                          <p:val>
                                            <p:fltVal val="0"/>
                                          </p:val>
                                        </p:tav>
                                      </p:tavLst>
                                    </p:anim>
                                    <p:animEffect transition="in" filter="fade">
                                      <p:cBhvr>
                                        <p:cTn id="16"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empus Sans ITC" pitchFamily="82" charset="0"/>
              </a:rPr>
              <a:t>Manga: The Art Style</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empus Sans ITC" pitchFamily="82" charset="0"/>
            </a:endParaRPr>
          </a:p>
        </p:txBody>
      </p:sp>
      <p:sp>
        <p:nvSpPr>
          <p:cNvPr id="3" name="Vertical Text Placeholder 2"/>
          <p:cNvSpPr>
            <a:spLocks noGrp="1"/>
          </p:cNvSpPr>
          <p:nvPr>
            <p:ph type="body" orient="vert" idx="1"/>
          </p:nvPr>
        </p:nvSpPr>
        <p:spPr>
          <a:xfrm>
            <a:off x="914400" y="1447800"/>
            <a:ext cx="7848600" cy="4572000"/>
          </a:xfrm>
        </p:spPr>
        <p:txBody>
          <a:bodyPr vert="horz">
            <a:normAutofit/>
          </a:bodyPr>
          <a:lstStyle/>
          <a:p>
            <a:r>
              <a:rPr lang="en-CA" sz="1400" dirty="0" smtClean="0">
                <a:latin typeface="Trebuchet MS" pitchFamily="34" charset="0"/>
              </a:rPr>
              <a:t>the traditional style of manga was </a:t>
            </a:r>
            <a:r>
              <a:rPr lang="ja-JP" altLang="en-US" sz="1400" smtClean="0">
                <a:latin typeface="MS Mincho" pitchFamily="49" charset="-128"/>
                <a:ea typeface="MS Mincho" pitchFamily="49" charset="-128"/>
              </a:rPr>
              <a:t>浮世絵／うきよえ </a:t>
            </a:r>
            <a:r>
              <a:rPr lang="en-CA" altLang="ja-JP" sz="1400" dirty="0" smtClean="0">
                <a:latin typeface="Trebuchet MS" pitchFamily="34" charset="0"/>
              </a:rPr>
              <a:t>(pictures of the floating world)</a:t>
            </a:r>
          </a:p>
          <a:p>
            <a:r>
              <a:rPr lang="en-CA" altLang="ja-JP" sz="1400" dirty="0" smtClean="0">
                <a:latin typeface="Trebuchet MS" pitchFamily="34" charset="0"/>
              </a:rPr>
              <a:t>“</a:t>
            </a:r>
            <a:r>
              <a:rPr lang="ja-JP" altLang="en-US" sz="1400" smtClean="0">
                <a:latin typeface="MS Mincho" pitchFamily="49" charset="-128"/>
                <a:ea typeface="MS Mincho" pitchFamily="49" charset="-128"/>
              </a:rPr>
              <a:t>う</a:t>
            </a:r>
            <a:r>
              <a:rPr lang="ja-JP" altLang="en-US" sz="1400" smtClean="0">
                <a:latin typeface="MS Mincho" pitchFamily="49" charset="-128"/>
                <a:ea typeface="MS Mincho" pitchFamily="49" charset="-128"/>
              </a:rPr>
              <a:t>き</a:t>
            </a:r>
            <a:r>
              <a:rPr lang="ja-JP" altLang="en-US" sz="1400" smtClean="0">
                <a:latin typeface="MS Mincho" pitchFamily="49" charset="-128"/>
                <a:ea typeface="MS Mincho" pitchFamily="49" charset="-128"/>
              </a:rPr>
              <a:t>よ</a:t>
            </a:r>
            <a:r>
              <a:rPr lang="en-CA" altLang="ja-JP" sz="1400" dirty="0" smtClean="0">
                <a:latin typeface="Trebuchet MS" pitchFamily="34" charset="0"/>
              </a:rPr>
              <a:t>”, the “floating world”, refers to the urban culture of the Edo Period (1600-1867). Urban culture of the era included  </a:t>
            </a:r>
            <a:r>
              <a:rPr lang="ja-JP" altLang="en-US" sz="1400" smtClean="0">
                <a:latin typeface="MS Mincho" pitchFamily="49" charset="-128"/>
                <a:ea typeface="MS Mincho" pitchFamily="49" charset="-128"/>
              </a:rPr>
              <a:t>げ</a:t>
            </a:r>
            <a:r>
              <a:rPr lang="ja-JP" altLang="en-US" sz="1400" smtClean="0">
                <a:latin typeface="MS Mincho" pitchFamily="49" charset="-128"/>
                <a:ea typeface="MS Mincho" pitchFamily="49" charset="-128"/>
              </a:rPr>
              <a:t>い</a:t>
            </a:r>
            <a:r>
              <a:rPr lang="ja-JP" altLang="en-US" sz="1400" smtClean="0">
                <a:latin typeface="MS Mincho" pitchFamily="49" charset="-128"/>
                <a:ea typeface="MS Mincho" pitchFamily="49" charset="-128"/>
              </a:rPr>
              <a:t>し</a:t>
            </a:r>
            <a:r>
              <a:rPr lang="ja-JP" altLang="en-US" sz="1400" smtClean="0">
                <a:latin typeface="MS Mincho" pitchFamily="49" charset="-128"/>
                <a:ea typeface="MS Mincho" pitchFamily="49" charset="-128"/>
              </a:rPr>
              <a:t>ゃ、かぶき </a:t>
            </a:r>
            <a:r>
              <a:rPr lang="en-CA" altLang="ja-JP" sz="1400" dirty="0" smtClean="0">
                <a:latin typeface="Trebuchet MS" pitchFamily="34" charset="0"/>
                <a:ea typeface="MS Mincho" pitchFamily="49" charset="-128"/>
                <a:cs typeface="Times New Roman" pitchFamily="18" charset="0"/>
              </a:rPr>
              <a:t>actors</a:t>
            </a:r>
            <a:r>
              <a:rPr lang="ja-JP" altLang="en-US" sz="1400" smtClean="0">
                <a:latin typeface="Trebuchet MS" pitchFamily="34" charset="0"/>
                <a:ea typeface="MS Mincho" pitchFamily="49" charset="-128"/>
                <a:cs typeface="Times New Roman" pitchFamily="18" charset="0"/>
              </a:rPr>
              <a:t>、</a:t>
            </a:r>
            <a:r>
              <a:rPr lang="ja-JP" altLang="en-US" sz="1400" smtClean="0">
                <a:latin typeface="MS Mincho" pitchFamily="49" charset="-128"/>
                <a:ea typeface="MS Mincho" pitchFamily="49" charset="-128"/>
              </a:rPr>
              <a:t>すも</a:t>
            </a:r>
            <a:r>
              <a:rPr lang="en-CA" altLang="ja-JP" sz="1400" dirty="0" smtClean="0">
                <a:latin typeface="MS Mincho" pitchFamily="49" charset="-128"/>
                <a:ea typeface="MS Mincho" pitchFamily="49" charset="-128"/>
              </a:rPr>
              <a:t> </a:t>
            </a:r>
            <a:r>
              <a:rPr lang="en-CA" altLang="ja-JP" sz="1400" dirty="0" smtClean="0">
                <a:latin typeface="Trebuchet MS" pitchFamily="34" charset="0"/>
              </a:rPr>
              <a:t>wrestlers, </a:t>
            </a:r>
            <a:r>
              <a:rPr lang="en-CA" altLang="ja-JP" sz="1400" dirty="0" smtClean="0">
                <a:latin typeface="Trebuchet MS" pitchFamily="34" charset="0"/>
              </a:rPr>
              <a:t> </a:t>
            </a:r>
            <a:r>
              <a:rPr lang="ja-JP" altLang="en-US" sz="1400" smtClean="0">
                <a:latin typeface="MS Mincho" pitchFamily="49" charset="-128"/>
                <a:ea typeface="MS Mincho" pitchFamily="49" charset="-128"/>
              </a:rPr>
              <a:t>さむらい</a:t>
            </a:r>
            <a:r>
              <a:rPr lang="ja-JP" altLang="en-US" sz="1400" smtClean="0">
                <a:latin typeface="Trebuchet MS" pitchFamily="34" charset="0"/>
              </a:rPr>
              <a:t>、</a:t>
            </a:r>
            <a:r>
              <a:rPr lang="en-CA" altLang="ja-JP" sz="1400" dirty="0" smtClean="0">
                <a:latin typeface="Trebuchet MS" pitchFamily="34" charset="0"/>
              </a:rPr>
              <a:t>and </a:t>
            </a:r>
            <a:r>
              <a:rPr lang="ja-JP" altLang="en-US" sz="1400" smtClean="0">
                <a:latin typeface="MS Mincho" pitchFamily="49" charset="-128"/>
                <a:ea typeface="MS Mincho" pitchFamily="49" charset="-128"/>
              </a:rPr>
              <a:t>ちょうにん</a:t>
            </a:r>
            <a:r>
              <a:rPr lang="en-CA" altLang="ja-JP" sz="1400" dirty="0" smtClean="0">
                <a:latin typeface="MS Mincho" pitchFamily="49" charset="-128"/>
                <a:ea typeface="MS Mincho" pitchFamily="49" charset="-128"/>
              </a:rPr>
              <a:t> </a:t>
            </a:r>
            <a:r>
              <a:rPr lang="en-CA" altLang="ja-JP" sz="1400" dirty="0" smtClean="0">
                <a:latin typeface="Trebuchet MS" pitchFamily="34" charset="0"/>
              </a:rPr>
              <a:t>(the merchant class)</a:t>
            </a:r>
          </a:p>
          <a:p>
            <a:r>
              <a:rPr lang="en-CA" altLang="ja-JP" sz="1400" dirty="0" smtClean="0">
                <a:latin typeface="Trebuchet MS" pitchFamily="34" charset="0"/>
              </a:rPr>
              <a:t>“</a:t>
            </a:r>
            <a:r>
              <a:rPr lang="ja-JP" altLang="en-US" sz="1400" smtClean="0">
                <a:latin typeface="MS Mincho" pitchFamily="49" charset="-128"/>
                <a:ea typeface="MS Mincho" pitchFamily="49" charset="-128"/>
              </a:rPr>
              <a:t>え</a:t>
            </a:r>
            <a:r>
              <a:rPr lang="en-CA" altLang="ja-JP" sz="1400" dirty="0" smtClean="0">
                <a:latin typeface="Trebuchet MS" pitchFamily="34" charset="0"/>
              </a:rPr>
              <a:t>” means “pictures”</a:t>
            </a:r>
          </a:p>
          <a:p>
            <a:r>
              <a:rPr lang="en-CA" altLang="ja-JP" sz="1400" dirty="0" smtClean="0">
                <a:latin typeface="Trebuchet MS" pitchFamily="34" charset="0"/>
              </a:rPr>
              <a:t>early modern manga was cartoonish in style and Disney-inspired. This is also the case with today’s </a:t>
            </a:r>
            <a:r>
              <a:rPr lang="ja-JP" altLang="en-US" sz="1400" smtClean="0">
                <a:latin typeface="MS Mincho" pitchFamily="49" charset="-128"/>
                <a:ea typeface="MS Mincho" pitchFamily="49" charset="-128"/>
              </a:rPr>
              <a:t>こどもむけ　まんが </a:t>
            </a:r>
            <a:r>
              <a:rPr lang="en-CA" altLang="ja-JP" sz="1400" dirty="0" smtClean="0">
                <a:latin typeface="Trebuchet MS" pitchFamily="34" charset="0"/>
                <a:ea typeface="MS Mincho" pitchFamily="49" charset="-128"/>
              </a:rPr>
              <a:t>(manga for young children)</a:t>
            </a:r>
          </a:p>
          <a:p>
            <a:r>
              <a:rPr lang="en-CA" altLang="ja-JP" sz="1400" dirty="0" smtClean="0">
                <a:latin typeface="Trebuchet MS" pitchFamily="34" charset="0"/>
              </a:rPr>
              <a:t>The art style in shoujo manga is often feminine and flowery, and epitomizes the generic “big, bright eyes/tiny nose/heart-shaped face” style of manga. Female characters are often drawn cute, while male characters are effeminate in appearance</a:t>
            </a:r>
          </a:p>
          <a:p>
            <a:r>
              <a:rPr lang="en-CA" altLang="ja-JP" sz="1400" dirty="0" smtClean="0">
                <a:latin typeface="Trebuchet MS" pitchFamily="34" charset="0"/>
              </a:rPr>
              <a:t>shounen art styles are more varied</a:t>
            </a:r>
          </a:p>
          <a:p>
            <a:r>
              <a:rPr lang="ja-JP" altLang="en-US" sz="1400" smtClean="0">
                <a:latin typeface="MS Mincho" pitchFamily="49" charset="-128"/>
                <a:ea typeface="MS Mincho" pitchFamily="49" charset="-128"/>
              </a:rPr>
              <a:t>げ</a:t>
            </a:r>
            <a:r>
              <a:rPr lang="ja-JP" altLang="en-US" sz="1400" smtClean="0">
                <a:latin typeface="MS Mincho" pitchFamily="49" charset="-128"/>
                <a:ea typeface="MS Mincho" pitchFamily="49" charset="-128"/>
              </a:rPr>
              <a:t>き</a:t>
            </a:r>
            <a:r>
              <a:rPr lang="ja-JP" altLang="en-US" sz="1400" smtClean="0">
                <a:latin typeface="MS Mincho" pitchFamily="49" charset="-128"/>
                <a:ea typeface="MS Mincho" pitchFamily="49" charset="-128"/>
              </a:rPr>
              <a:t>が／劇が</a:t>
            </a:r>
            <a:r>
              <a:rPr lang="ja-JP" altLang="en-US" sz="1400" smtClean="0">
                <a:latin typeface="Trebuchet MS" pitchFamily="34" charset="0"/>
              </a:rPr>
              <a:t>、</a:t>
            </a:r>
            <a:r>
              <a:rPr lang="en-CA" altLang="ja-JP" sz="1400" dirty="0" smtClean="0">
                <a:latin typeface="Trebuchet MS" pitchFamily="34" charset="0"/>
              </a:rPr>
              <a:t>or “dramatic pictures”, is a more realistic and serious style of manga</a:t>
            </a:r>
          </a:p>
          <a:p>
            <a:r>
              <a:rPr lang="en-CA" sz="1400" dirty="0" smtClean="0">
                <a:latin typeface="Trebuchet MS" pitchFamily="34" charset="0"/>
              </a:rPr>
              <a:t>In the background: </a:t>
            </a:r>
            <a:r>
              <a:rPr lang="ja-JP" altLang="en-US" sz="1400" smtClean="0">
                <a:latin typeface="MS Mincho" pitchFamily="49" charset="-128"/>
                <a:ea typeface="MS Mincho" pitchFamily="49" charset="-128"/>
              </a:rPr>
              <a:t>かながわ　おき　なみ　うら</a:t>
            </a:r>
            <a:r>
              <a:rPr lang="en-CA" altLang="ja-JP" sz="1400" dirty="0" smtClean="0">
                <a:latin typeface="MS Mincho" pitchFamily="49" charset="-128"/>
                <a:ea typeface="MS Mincho" pitchFamily="49" charset="-128"/>
              </a:rPr>
              <a:t> </a:t>
            </a:r>
            <a:r>
              <a:rPr lang="en-CA" sz="1400" dirty="0" smtClean="0">
                <a:latin typeface="Trebuchet MS" pitchFamily="34" charset="0"/>
              </a:rPr>
              <a:t>(The Great Wave Off Kanagawa)</a:t>
            </a:r>
            <a:endParaRPr lang="en-CA" sz="1400" dirty="0" smtClean="0">
              <a:latin typeface="Trebuchet MS" pitchFamily="34" charset="0"/>
            </a:endParaRPr>
          </a:p>
        </p:txBody>
      </p:sp>
      <p:sp>
        <p:nvSpPr>
          <p:cNvPr id="9" name="Flowchart: Process 8"/>
          <p:cNvSpPr/>
          <p:nvPr/>
        </p:nvSpPr>
        <p:spPr>
          <a:xfrm>
            <a:off x="0" y="0"/>
            <a:ext cx="9144000" cy="6858000"/>
          </a:xfrm>
          <a:prstGeom prst="flowChartProcess">
            <a:avLst/>
          </a:prstGeom>
          <a:blipFill dpi="0" rotWithShape="1">
            <a:blip r:embed="rId2">
              <a:alphaModFix amt="2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1" end="1"/>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2" end="2"/>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4" dur="1000"/>
                                        <p:tgtEl>
                                          <p:spTgt spid="3">
                                            <p:txEl>
                                              <p:pRg st="3" end="3"/>
                                            </p:txEl>
                                          </p:spTgt>
                                        </p:tgtEl>
                                      </p:cBhvr>
                                    </p:animEffect>
                                  </p:childTnLst>
                                </p:cTn>
                              </p:par>
                              <p:par>
                                <p:cTn id="25" presetID="55"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28"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29" dur="1000"/>
                                        <p:tgtEl>
                                          <p:spTgt spid="3">
                                            <p:txEl>
                                              <p:pRg st="4" end="4"/>
                                            </p:txEl>
                                          </p:spTgt>
                                        </p:tgtEl>
                                      </p:cBhvr>
                                    </p:animEffect>
                                  </p:childTnLst>
                                </p:cTn>
                              </p:par>
                              <p:par>
                                <p:cTn id="30" presetID="55" presetClass="entr" presetSubtype="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3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34" dur="1000"/>
                                        <p:tgtEl>
                                          <p:spTgt spid="3">
                                            <p:txEl>
                                              <p:pRg st="5" end="5"/>
                                            </p:txEl>
                                          </p:spTgt>
                                        </p:tgtEl>
                                      </p:cBhvr>
                                    </p:animEffect>
                                  </p:childTnLst>
                                </p:cTn>
                              </p:par>
                              <p:par>
                                <p:cTn id="35" presetID="55"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p:cTn id="37"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38"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39" dur="1000"/>
                                        <p:tgtEl>
                                          <p:spTgt spid="3">
                                            <p:txEl>
                                              <p:pRg st="6" end="6"/>
                                            </p:txEl>
                                          </p:spTgt>
                                        </p:tgtEl>
                                      </p:cBhvr>
                                    </p:animEffect>
                                  </p:childTnLst>
                                </p:cTn>
                              </p:par>
                              <p:par>
                                <p:cTn id="40" presetID="55" presetClass="entr" presetSubtype="0" fill="hold" nodeType="with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p:cTn id="42"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4" name="Picture 6" descr="C:\Documents and Settings\Ria\Desktop\loveormoney.jpg"/>
          <p:cNvPicPr>
            <a:picLocks noChangeAspect="1" noChangeArrowheads="1"/>
          </p:cNvPicPr>
          <p:nvPr/>
        </p:nvPicPr>
        <p:blipFill>
          <a:blip r:embed="rId2"/>
          <a:stretch>
            <a:fillRect/>
          </a:stretch>
        </p:blipFill>
        <p:spPr bwMode="auto">
          <a:xfrm>
            <a:off x="3505200" y="820016"/>
            <a:ext cx="2043020" cy="3370984"/>
          </a:xfrm>
          <a:prstGeom prst="rect">
            <a:avLst/>
          </a:prstGeom>
          <a:noFill/>
        </p:spPr>
      </p:pic>
      <p:pic>
        <p:nvPicPr>
          <p:cNvPr id="22530" name="Picture 2" descr="C:\Documents and Settings\Ria\Desktop\Van_Gogh_-_la_courtisane.jpg"/>
          <p:cNvPicPr>
            <a:picLocks noChangeAspect="1" noChangeArrowheads="1"/>
          </p:cNvPicPr>
          <p:nvPr/>
        </p:nvPicPr>
        <p:blipFill>
          <a:blip r:embed="rId3"/>
          <a:stretch>
            <a:fillRect/>
          </a:stretch>
        </p:blipFill>
        <p:spPr bwMode="auto">
          <a:xfrm>
            <a:off x="533400" y="1295400"/>
            <a:ext cx="2805958" cy="2107586"/>
          </a:xfrm>
          <a:prstGeom prst="rect">
            <a:avLst/>
          </a:prstGeom>
          <a:noFill/>
        </p:spPr>
      </p:pic>
      <p:pic>
        <p:nvPicPr>
          <p:cNvPr id="22533" name="Picture 5" descr="C:\Documents and Settings\Ria\Desktop\TinHamanhua.jpg"/>
          <p:cNvPicPr>
            <a:picLocks noChangeAspect="1" noChangeArrowheads="1"/>
          </p:cNvPicPr>
          <p:nvPr/>
        </p:nvPicPr>
        <p:blipFill>
          <a:blip r:embed="rId4" cstate="print"/>
          <a:stretch>
            <a:fillRect/>
          </a:stretch>
        </p:blipFill>
        <p:spPr bwMode="auto">
          <a:xfrm>
            <a:off x="1955800" y="2914650"/>
            <a:ext cx="2921000" cy="2190750"/>
          </a:xfrm>
          <a:prstGeom prst="rect">
            <a:avLst/>
          </a:prstGeom>
          <a:noFill/>
        </p:spPr>
      </p:pic>
      <p:sp>
        <p:nvSpPr>
          <p:cNvPr id="11" name="Rectangle 10"/>
          <p:cNvSpPr/>
          <p:nvPr/>
        </p:nvSpPr>
        <p:spPr>
          <a:xfrm>
            <a:off x="5791200" y="1295400"/>
            <a:ext cx="27432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5867400" y="1371600"/>
            <a:ext cx="2743200" cy="784830"/>
          </a:xfrm>
          <a:prstGeom prst="rect">
            <a:avLst/>
          </a:prstGeom>
          <a:noFill/>
        </p:spPr>
        <p:txBody>
          <a:bodyPr wrap="square" rtlCol="0">
            <a:spAutoFit/>
          </a:bodyPr>
          <a:lstStyle/>
          <a:p>
            <a:r>
              <a:rPr lang="en-CA" sz="1500" dirty="0" smtClean="0">
                <a:solidFill>
                  <a:schemeClr val="bg1"/>
                </a:solidFill>
                <a:latin typeface="Trebuchet MS" pitchFamily="34" charset="0"/>
              </a:rPr>
              <a:t>Examples of kodomo</a:t>
            </a:r>
            <a:r>
              <a:rPr lang="en-CA" sz="1500" dirty="0" smtClean="0">
                <a:solidFill>
                  <a:schemeClr val="bg1"/>
                </a:solidFill>
                <a:latin typeface="Trebuchet MS" pitchFamily="34" charset="0"/>
              </a:rPr>
              <a:t>, shounen, shoujo, and gekiga</a:t>
            </a:r>
            <a:r>
              <a:rPr lang="en-CA" sz="1500" dirty="0" smtClean="0">
                <a:solidFill>
                  <a:schemeClr val="bg1"/>
                </a:solidFill>
                <a:latin typeface="Trebuchet MS" pitchFamily="34" charset="0"/>
              </a:rPr>
              <a:t> </a:t>
            </a:r>
            <a:r>
              <a:rPr lang="en-CA" sz="1500" dirty="0" smtClean="0">
                <a:solidFill>
                  <a:schemeClr val="bg1"/>
                </a:solidFill>
                <a:latin typeface="Trebuchet MS" pitchFamily="34" charset="0"/>
              </a:rPr>
              <a:t>manga art styles.</a:t>
            </a:r>
            <a:endParaRPr lang="en-US" sz="1500" dirty="0">
              <a:solidFill>
                <a:schemeClr val="bg1"/>
              </a:solidFill>
              <a:latin typeface="Trebuchet MS" pitchFamily="34" charset="0"/>
            </a:endParaRPr>
          </a:p>
        </p:txBody>
      </p:sp>
      <p:pic>
        <p:nvPicPr>
          <p:cNvPr id="22535" name="Picture 7" descr="C:\Documents and Settings\Ria\Desktop\usagi.jpg"/>
          <p:cNvPicPr>
            <a:picLocks noChangeAspect="1" noChangeArrowheads="1"/>
          </p:cNvPicPr>
          <p:nvPr/>
        </p:nvPicPr>
        <p:blipFill>
          <a:blip r:embed="rId5"/>
          <a:stretch>
            <a:fillRect/>
          </a:stretch>
        </p:blipFill>
        <p:spPr bwMode="auto">
          <a:xfrm>
            <a:off x="4442151" y="3429000"/>
            <a:ext cx="3101649" cy="249629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2533"/>
                                        </p:tgtEl>
                                        <p:attrNameLst>
                                          <p:attrName>style.visibility</p:attrName>
                                        </p:attrNameLst>
                                      </p:cBhvr>
                                      <p:to>
                                        <p:strVal val="visible"/>
                                      </p:to>
                                    </p:set>
                                    <p:animEffect transition="in" filter="fade">
                                      <p:cBhvr>
                                        <p:cTn id="7" dur="500"/>
                                        <p:tgtEl>
                                          <p:spTgt spid="22533"/>
                                        </p:tgtEl>
                                      </p:cBhvr>
                                    </p:animEffect>
                                    <p:anim calcmode="lin" valueType="num">
                                      <p:cBhvr>
                                        <p:cTn id="8" dur="500" fill="hold"/>
                                        <p:tgtEl>
                                          <p:spTgt spid="22533"/>
                                        </p:tgtEl>
                                        <p:attrNameLst>
                                          <p:attrName>ppt_x</p:attrName>
                                        </p:attrNameLst>
                                      </p:cBhvr>
                                      <p:tavLst>
                                        <p:tav tm="0">
                                          <p:val>
                                            <p:strVal val="#ppt_x"/>
                                          </p:val>
                                        </p:tav>
                                        <p:tav tm="100000">
                                          <p:val>
                                            <p:strVal val="#ppt_x"/>
                                          </p:val>
                                        </p:tav>
                                      </p:tavLst>
                                    </p:anim>
                                    <p:anim calcmode="lin" valueType="num">
                                      <p:cBhvr>
                                        <p:cTn id="9" dur="500" fill="hold"/>
                                        <p:tgtEl>
                                          <p:spTgt spid="2253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22534"/>
                                        </p:tgtEl>
                                        <p:attrNameLst>
                                          <p:attrName>style.visibility</p:attrName>
                                        </p:attrNameLst>
                                      </p:cBhvr>
                                      <p:to>
                                        <p:strVal val="visible"/>
                                      </p:to>
                                    </p:set>
                                    <p:animEffect transition="in" filter="fade">
                                      <p:cBhvr>
                                        <p:cTn id="14" dur="500"/>
                                        <p:tgtEl>
                                          <p:spTgt spid="22534"/>
                                        </p:tgtEl>
                                      </p:cBhvr>
                                    </p:animEffect>
                                    <p:anim calcmode="lin" valueType="num">
                                      <p:cBhvr>
                                        <p:cTn id="15" dur="500" fill="hold"/>
                                        <p:tgtEl>
                                          <p:spTgt spid="22534"/>
                                        </p:tgtEl>
                                        <p:attrNameLst>
                                          <p:attrName>ppt_x</p:attrName>
                                        </p:attrNameLst>
                                      </p:cBhvr>
                                      <p:tavLst>
                                        <p:tav tm="0">
                                          <p:val>
                                            <p:strVal val="#ppt_x"/>
                                          </p:val>
                                        </p:tav>
                                        <p:tav tm="100000">
                                          <p:val>
                                            <p:strVal val="#ppt_x"/>
                                          </p:val>
                                        </p:tav>
                                      </p:tavLst>
                                    </p:anim>
                                    <p:anim calcmode="lin" valueType="num">
                                      <p:cBhvr>
                                        <p:cTn id="16" dur="500" fill="hold"/>
                                        <p:tgtEl>
                                          <p:spTgt spid="2253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22535"/>
                                        </p:tgtEl>
                                        <p:attrNameLst>
                                          <p:attrName>style.visibility</p:attrName>
                                        </p:attrNameLst>
                                      </p:cBhvr>
                                      <p:to>
                                        <p:strVal val="visible"/>
                                      </p:to>
                                    </p:set>
                                    <p:animEffect transition="in" filter="fade">
                                      <p:cBhvr>
                                        <p:cTn id="21" dur="500"/>
                                        <p:tgtEl>
                                          <p:spTgt spid="22535"/>
                                        </p:tgtEl>
                                      </p:cBhvr>
                                    </p:animEffect>
                                    <p:anim calcmode="lin" valueType="num">
                                      <p:cBhvr>
                                        <p:cTn id="22" dur="500" fill="hold"/>
                                        <p:tgtEl>
                                          <p:spTgt spid="22535"/>
                                        </p:tgtEl>
                                        <p:attrNameLst>
                                          <p:attrName>ppt_x</p:attrName>
                                        </p:attrNameLst>
                                      </p:cBhvr>
                                      <p:tavLst>
                                        <p:tav tm="0">
                                          <p:val>
                                            <p:strVal val="#ppt_x"/>
                                          </p:val>
                                        </p:tav>
                                        <p:tav tm="100000">
                                          <p:val>
                                            <p:strVal val="#ppt_x"/>
                                          </p:val>
                                        </p:tav>
                                      </p:tavLst>
                                    </p:anim>
                                    <p:anim calcmode="lin" valueType="num">
                                      <p:cBhvr>
                                        <p:cTn id="23" dur="500" fill="hold"/>
                                        <p:tgtEl>
                                          <p:spTgt spid="2253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9" presetClass="entr" presetSubtype="0" decel="10000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 calcmode="lin" valueType="num">
                                      <p:cBhvr>
                                        <p:cTn id="30" dur="500" fill="hold"/>
                                        <p:tgtEl>
                                          <p:spTgt spid="11"/>
                                        </p:tgtEl>
                                        <p:attrNameLst>
                                          <p:attrName>style.rotation</p:attrName>
                                        </p:attrNameLst>
                                      </p:cBhvr>
                                      <p:tavLst>
                                        <p:tav tm="0">
                                          <p:val>
                                            <p:fltVal val="360"/>
                                          </p:val>
                                        </p:tav>
                                        <p:tav tm="100000">
                                          <p:val>
                                            <p:fltVal val="0"/>
                                          </p:val>
                                        </p:tav>
                                      </p:tavLst>
                                    </p:anim>
                                    <p:animEffect transition="in" filter="fade">
                                      <p:cBhvr>
                                        <p:cTn id="31" dur="500"/>
                                        <p:tgtEl>
                                          <p:spTgt spid="11"/>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 calcmode="lin" valueType="num">
                                      <p:cBhvr>
                                        <p:cTn id="36" dur="500" fill="hold"/>
                                        <p:tgtEl>
                                          <p:spTgt spid="9"/>
                                        </p:tgtEl>
                                        <p:attrNameLst>
                                          <p:attrName>style.rotation</p:attrName>
                                        </p:attrNameLst>
                                      </p:cBhvr>
                                      <p:tavLst>
                                        <p:tav tm="0">
                                          <p:val>
                                            <p:fltVal val="360"/>
                                          </p:val>
                                        </p:tav>
                                        <p:tav tm="100000">
                                          <p:val>
                                            <p:fltVal val="0"/>
                                          </p:val>
                                        </p:tav>
                                      </p:tavLst>
                                    </p:anim>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empus Sans ITC" pitchFamily="82" charset="0"/>
              </a:rPr>
              <a:t>How Manga is Read</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empus Sans ITC" pitchFamily="82" charset="0"/>
            </a:endParaRPr>
          </a:p>
        </p:txBody>
      </p:sp>
      <p:sp>
        <p:nvSpPr>
          <p:cNvPr id="3" name="Vertical Text Placeholder 2"/>
          <p:cNvSpPr>
            <a:spLocks noGrp="1"/>
          </p:cNvSpPr>
          <p:nvPr>
            <p:ph type="body" orient="vert" idx="1"/>
          </p:nvPr>
        </p:nvSpPr>
        <p:spPr/>
        <p:txBody>
          <a:bodyPr vert="horz">
            <a:normAutofit/>
          </a:bodyPr>
          <a:lstStyle/>
          <a:p>
            <a:r>
              <a:rPr lang="en-CA" sz="1400" dirty="0" smtClean="0">
                <a:latin typeface="Trebuchet MS" pitchFamily="34" charset="0"/>
              </a:rPr>
              <a:t>the panels in Japanese manga go from right to left</a:t>
            </a:r>
          </a:p>
          <a:p>
            <a:r>
              <a:rPr lang="en-US" sz="1400" dirty="0" smtClean="0">
                <a:latin typeface="Trebuchet MS" pitchFamily="34" charset="0"/>
              </a:rPr>
              <a:t>Japanese text is traditionally read vertically</a:t>
            </a:r>
          </a:p>
          <a:p>
            <a:r>
              <a:rPr lang="en-US" sz="1400" dirty="0" smtClean="0">
                <a:latin typeface="Trebuchet MS" pitchFamily="34" charset="0"/>
              </a:rPr>
              <a:t>furigana helps younger readers with kanji, but is typically not present in seinen or </a:t>
            </a:r>
            <a:r>
              <a:rPr lang="ja-JP" altLang="en-US" sz="1400" smtClean="0">
                <a:latin typeface="MS Mincho" pitchFamily="49" charset="-128"/>
                <a:ea typeface="MS Mincho" pitchFamily="49" charset="-128"/>
              </a:rPr>
              <a:t>女性／じょせい </a:t>
            </a:r>
            <a:r>
              <a:rPr lang="en-US" altLang="ja-JP" sz="1400" dirty="0" smtClean="0">
                <a:latin typeface="Trebuchet MS" pitchFamily="34" charset="0"/>
              </a:rPr>
              <a:t>(</a:t>
            </a:r>
            <a:r>
              <a:rPr lang="en-US" sz="1400" dirty="0" smtClean="0">
                <a:latin typeface="Trebuchet MS" pitchFamily="34" charset="0"/>
              </a:rPr>
              <a:t>manga for older female teens and up).</a:t>
            </a:r>
          </a:p>
          <a:p>
            <a:r>
              <a:rPr lang="en-US" sz="1400" dirty="0" smtClean="0">
                <a:latin typeface="Trebuchet MS" pitchFamily="34" charset="0"/>
              </a:rPr>
              <a:t>when translations of manga are published, they are now usually kept in the original right-to-left form</a:t>
            </a:r>
          </a:p>
          <a:p>
            <a:r>
              <a:rPr lang="en-US" sz="1400" dirty="0" smtClean="0">
                <a:latin typeface="Trebuchet MS" pitchFamily="34" charset="0"/>
              </a:rPr>
              <a:t>flipping the art can distort the original meaning of some images (e.g. an image of a shirt that originally says “MAY” on it would read “YAM” when flipped)</a:t>
            </a:r>
            <a:endParaRPr lang="en-US" sz="1400" dirty="0">
              <a:latin typeface="Trebuchet MS" pitchFamily="34" charset="0"/>
            </a:endParaRPr>
          </a:p>
        </p:txBody>
      </p:sp>
      <p:pic>
        <p:nvPicPr>
          <p:cNvPr id="3074" name="Picture 2" descr="Sample"/>
          <p:cNvPicPr>
            <a:picLocks noChangeAspect="1" noChangeArrowheads="1"/>
          </p:cNvPicPr>
          <p:nvPr/>
        </p:nvPicPr>
        <p:blipFill>
          <a:blip r:embed="rId2"/>
          <a:srcRect/>
          <a:stretch>
            <a:fillRect/>
          </a:stretch>
        </p:blipFill>
        <p:spPr bwMode="auto">
          <a:xfrm>
            <a:off x="3254772" y="3810000"/>
            <a:ext cx="2634456" cy="257278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1" end="1"/>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2" end="2"/>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3"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4" dur="1000"/>
                                        <p:tgtEl>
                                          <p:spTgt spid="3">
                                            <p:txEl>
                                              <p:pRg st="3" end="3"/>
                                            </p:txEl>
                                          </p:spTgt>
                                        </p:tgtEl>
                                      </p:cBhvr>
                                    </p:animEffect>
                                  </p:childTnLst>
                                </p:cTn>
                              </p:par>
                              <p:par>
                                <p:cTn id="25" presetID="55"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28"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29" dur="10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5" presetClass="entr" presetSubtype="0" fill="hold" nodeType="clickEffect">
                                  <p:stCondLst>
                                    <p:cond delay="0"/>
                                  </p:stCondLst>
                                  <p:childTnLst>
                                    <p:set>
                                      <p:cBhvr>
                                        <p:cTn id="33" dur="1" fill="hold">
                                          <p:stCondLst>
                                            <p:cond delay="0"/>
                                          </p:stCondLst>
                                        </p:cTn>
                                        <p:tgtEl>
                                          <p:spTgt spid="3074"/>
                                        </p:tgtEl>
                                        <p:attrNameLst>
                                          <p:attrName>style.visibility</p:attrName>
                                        </p:attrNameLst>
                                      </p:cBhvr>
                                      <p:to>
                                        <p:strVal val="visible"/>
                                      </p:to>
                                    </p:set>
                                    <p:anim calcmode="lin" valueType="num">
                                      <p:cBhvr>
                                        <p:cTn id="34" dur="500" fill="hold"/>
                                        <p:tgtEl>
                                          <p:spTgt spid="3074"/>
                                        </p:tgtEl>
                                        <p:attrNameLst>
                                          <p:attrName>ppt_w</p:attrName>
                                        </p:attrNameLst>
                                      </p:cBhvr>
                                      <p:tavLst>
                                        <p:tav tm="0">
                                          <p:val>
                                            <p:strVal val="#ppt_w*0.70"/>
                                          </p:val>
                                        </p:tav>
                                        <p:tav tm="100000">
                                          <p:val>
                                            <p:strVal val="#ppt_w"/>
                                          </p:val>
                                        </p:tav>
                                      </p:tavLst>
                                    </p:anim>
                                    <p:anim calcmode="lin" valueType="num">
                                      <p:cBhvr>
                                        <p:cTn id="35" dur="500" fill="hold"/>
                                        <p:tgtEl>
                                          <p:spTgt spid="3074"/>
                                        </p:tgtEl>
                                        <p:attrNameLst>
                                          <p:attrName>ppt_h</p:attrName>
                                        </p:attrNameLst>
                                      </p:cBhvr>
                                      <p:tavLst>
                                        <p:tav tm="0">
                                          <p:val>
                                            <p:strVal val="#ppt_h"/>
                                          </p:val>
                                        </p:tav>
                                        <p:tav tm="100000">
                                          <p:val>
                                            <p:strVal val="#ppt_h"/>
                                          </p:val>
                                        </p:tav>
                                      </p:tavLst>
                                    </p:anim>
                                    <p:animEffect transition="in" filter="fade">
                                      <p:cBhvr>
                                        <p:cTn id="36"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lowchart: Process 10"/>
          <p:cNvSpPr/>
          <p:nvPr/>
        </p:nvSpPr>
        <p:spPr>
          <a:xfrm>
            <a:off x="76200" y="-4876800"/>
            <a:ext cx="9144000" cy="12039600"/>
          </a:xfrm>
          <a:prstGeom prst="flowChartProcess">
            <a:avLst/>
          </a:prstGeom>
          <a:blipFill dpi="0" rotWithShape="1">
            <a:blip r:embed="rId2">
              <a:alphaModFix amt="2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lowchart: Process 6"/>
          <p:cNvSpPr/>
          <p:nvPr/>
        </p:nvSpPr>
        <p:spPr>
          <a:xfrm>
            <a:off x="72000" y="1524000"/>
            <a:ext cx="9000000" cy="1440000"/>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effectLst/>
        </p:spPr>
        <p:txBody>
          <a:bodyPr>
            <a:noAutofit/>
          </a:bodyPr>
          <a:lstStyle/>
          <a:p>
            <a:r>
              <a:rPr lang="ja-JP" altLang="en-US" sz="4400"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いま　まんが　ページを</a:t>
            </a:r>
            <a:r>
              <a:rPr altLang="ja-JP" sz="4400"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altLang="ja-JP" sz="4400"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ja-JP" altLang="en-US" sz="4400"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よみましょう！</a:t>
            </a:r>
            <a:endParaRPr lang="en-US"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Flowchart: Process 8"/>
          <p:cNvSpPr/>
          <p:nvPr/>
        </p:nvSpPr>
        <p:spPr>
          <a:xfrm>
            <a:off x="72000" y="1371600"/>
            <a:ext cx="9000000" cy="152400"/>
          </a:xfrm>
          <a:prstGeom prst="flowChartProcess">
            <a:avLst/>
          </a:prstGeom>
          <a:solidFill>
            <a:srgbClr val="ECC5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owchart: Process 9"/>
          <p:cNvSpPr/>
          <p:nvPr/>
        </p:nvSpPr>
        <p:spPr>
          <a:xfrm>
            <a:off x="72000" y="2971800"/>
            <a:ext cx="9000000" cy="108000"/>
          </a:xfrm>
          <a:prstGeom prst="flowChartProcess">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empus Sans ITC" pitchFamily="82" charset="0"/>
              </a:rPr>
              <a:t>Manga Outside of Japan</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reflection blurRad="6350" stA="55000" endA="300" endPos="45500" dir="5400000" sy="-100000" algn="bl" rotWithShape="0"/>
              </a:effectLst>
              <a:latin typeface="Tempus Sans ITC" pitchFamily="82" charset="0"/>
            </a:endParaRPr>
          </a:p>
        </p:txBody>
      </p:sp>
      <p:sp>
        <p:nvSpPr>
          <p:cNvPr id="3" name="Vertical Text Placeholder 2"/>
          <p:cNvSpPr>
            <a:spLocks noGrp="1"/>
          </p:cNvSpPr>
          <p:nvPr>
            <p:ph type="body" orient="vert" idx="1"/>
          </p:nvPr>
        </p:nvSpPr>
        <p:spPr/>
        <p:txBody>
          <a:bodyPr vert="horz">
            <a:normAutofit/>
          </a:bodyPr>
          <a:lstStyle/>
          <a:p>
            <a:r>
              <a:rPr lang="en-CA" sz="1400" dirty="0" smtClean="0">
                <a:latin typeface="Trebuchet MS" pitchFamily="34" charset="0"/>
              </a:rPr>
              <a:t>the Chinese, Hong Kong, and Taiwanese equivalent of manga is "manhua”</a:t>
            </a:r>
          </a:p>
          <a:p>
            <a:endParaRPr lang="en-CA" sz="1400" dirty="0" smtClean="0">
              <a:latin typeface="Trebuchet MS" pitchFamily="34" charset="0"/>
            </a:endParaRPr>
          </a:p>
          <a:p>
            <a:r>
              <a:rPr lang="en-US" sz="1400" dirty="0" smtClean="0">
                <a:latin typeface="Trebuchet MS" pitchFamily="34" charset="0"/>
              </a:rPr>
              <a:t>the Korean equivalent in "mahna”</a:t>
            </a:r>
          </a:p>
          <a:p>
            <a:pPr>
              <a:buNone/>
            </a:pPr>
            <a:endParaRPr lang="en-US" sz="1400" dirty="0" smtClean="0">
              <a:latin typeface="Trebuchet MS" pitchFamily="34" charset="0"/>
            </a:endParaRPr>
          </a:p>
          <a:p>
            <a:r>
              <a:rPr lang="en-US" sz="1400" dirty="0" smtClean="0">
                <a:latin typeface="Trebuchet MS" pitchFamily="34" charset="0"/>
              </a:rPr>
              <a:t>French artists of the 19th century were influenced by</a:t>
            </a:r>
            <a:r>
              <a:rPr lang="en-CA" sz="1400" dirty="0" smtClean="0">
                <a:latin typeface="Trebuchet MS" pitchFamily="34" charset="0"/>
              </a:rPr>
              <a:t> Japanese art and culture</a:t>
            </a:r>
            <a:r>
              <a:rPr lang="en-US" sz="1400" dirty="0" smtClean="0">
                <a:latin typeface="Trebuchet MS" pitchFamily="34" charset="0"/>
              </a:rPr>
              <a:t>. This influence was known as “Japonism(e</a:t>
            </a:r>
            <a:r>
              <a:rPr lang="en-US" sz="1400" dirty="0" smtClean="0">
                <a:latin typeface="Trebuchet MS" pitchFamily="34" charset="0"/>
              </a:rPr>
              <a:t>)”. “La nouvelle manga” refers to French and Belgian comics inspired by manga.</a:t>
            </a:r>
            <a:endParaRPr lang="en-US" sz="1400" dirty="0" smtClean="0">
              <a:latin typeface="Trebuchet MS" pitchFamily="34" charset="0"/>
            </a:endParaRPr>
          </a:p>
          <a:p>
            <a:endParaRPr lang="en-US" sz="1400" dirty="0" smtClean="0">
              <a:latin typeface="Trebuchet MS" pitchFamily="34" charset="0"/>
            </a:endParaRPr>
          </a:p>
          <a:p>
            <a:r>
              <a:rPr lang="en-US" sz="1400" dirty="0" smtClean="0">
                <a:latin typeface="Trebuchet MS" pitchFamily="34" charset="0"/>
              </a:rPr>
              <a:t>manga was introduced to the U.S. in the 1970s, but it was little-known at that time</a:t>
            </a:r>
          </a:p>
          <a:p>
            <a:endParaRPr lang="en-US" sz="1400" dirty="0" smtClean="0">
              <a:latin typeface="Trebuchet MS" pitchFamily="34" charset="0"/>
            </a:endParaRPr>
          </a:p>
          <a:p>
            <a:r>
              <a:rPr lang="en-US" sz="1400" dirty="0" smtClean="0">
                <a:latin typeface="Trebuchet MS" pitchFamily="34" charset="0"/>
              </a:rPr>
              <a:t>manga was made popular in Western countries in the mid-1990s by the titles Ghost in the Shell, Sailor Moon, and Magic Knight Rayearth</a:t>
            </a:r>
          </a:p>
          <a:p>
            <a:endParaRPr lang="en-US" sz="1400" dirty="0" smtClean="0">
              <a:latin typeface="Trebuchet MS" pitchFamily="34" charset="0"/>
            </a:endParaRPr>
          </a:p>
          <a:p>
            <a:r>
              <a:rPr lang="en-US" sz="1400" dirty="0" smtClean="0">
                <a:latin typeface="Trebuchet MS" pitchFamily="34" charset="0"/>
              </a:rPr>
              <a:t>the U.S. has been influenced by modern manga and anime more than any other Western country; Americans have created manga/anime-inspired works such as </a:t>
            </a:r>
            <a:r>
              <a:rPr lang="en-US" sz="1400" i="1" dirty="0" smtClean="0">
                <a:latin typeface="Trebuchet MS" pitchFamily="34" charset="0"/>
              </a:rPr>
              <a:t>Usagi Yojimbo</a:t>
            </a:r>
            <a:r>
              <a:rPr lang="en-US" sz="1400" dirty="0" smtClean="0">
                <a:latin typeface="Trebuchet MS" pitchFamily="34" charset="0"/>
              </a:rPr>
              <a:t> and </a:t>
            </a:r>
            <a:r>
              <a:rPr lang="en-US" sz="1400" i="1" dirty="0" smtClean="0">
                <a:latin typeface="Trebuchet MS" pitchFamily="34" charset="0"/>
              </a:rPr>
              <a:t>Avatar: The Last Airbender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2" end="2"/>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p:cTn id="17"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4" end="4"/>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p:cTn id="22"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23"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24" dur="1000"/>
                                        <p:tgtEl>
                                          <p:spTgt spid="3">
                                            <p:txEl>
                                              <p:pRg st="6" end="6"/>
                                            </p:txEl>
                                          </p:spTgt>
                                        </p:tgtEl>
                                      </p:cBhvr>
                                    </p:animEffect>
                                  </p:childTnLst>
                                </p:cTn>
                              </p:par>
                              <p:par>
                                <p:cTn id="25" presetID="55"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p:cTn id="27"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28"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29" dur="1000"/>
                                        <p:tgtEl>
                                          <p:spTgt spid="3">
                                            <p:txEl>
                                              <p:pRg st="8" end="8"/>
                                            </p:txEl>
                                          </p:spTgt>
                                        </p:tgtEl>
                                      </p:cBhvr>
                                    </p:animEffect>
                                  </p:childTnLst>
                                </p:cTn>
                              </p:par>
                              <p:par>
                                <p:cTn id="30" presetID="55" presetClass="entr" presetSubtype="0" fill="hold" nodeType="with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p:cTn id="32" dur="1000" fill="hold"/>
                                        <p:tgtEl>
                                          <p:spTgt spid="3">
                                            <p:txEl>
                                              <p:pRg st="10" end="10"/>
                                            </p:txEl>
                                          </p:spTgt>
                                        </p:tgtEl>
                                        <p:attrNameLst>
                                          <p:attrName>ppt_w</p:attrName>
                                        </p:attrNameLst>
                                      </p:cBhvr>
                                      <p:tavLst>
                                        <p:tav tm="0">
                                          <p:val>
                                            <p:strVal val="#ppt_w*0.70"/>
                                          </p:val>
                                        </p:tav>
                                        <p:tav tm="100000">
                                          <p:val>
                                            <p:strVal val="#ppt_w"/>
                                          </p:val>
                                        </p:tav>
                                      </p:tavLst>
                                    </p:anim>
                                    <p:anim calcmode="lin" valueType="num">
                                      <p:cBhvr>
                                        <p:cTn id="33" dur="1000" fill="hold"/>
                                        <p:tgtEl>
                                          <p:spTgt spid="3">
                                            <p:txEl>
                                              <p:pRg st="10" end="10"/>
                                            </p:txEl>
                                          </p:spTgt>
                                        </p:tgtEl>
                                        <p:attrNameLst>
                                          <p:attrName>ppt_h</p:attrName>
                                        </p:attrNameLst>
                                      </p:cBhvr>
                                      <p:tavLst>
                                        <p:tav tm="0">
                                          <p:val>
                                            <p:strVal val="#ppt_h"/>
                                          </p:val>
                                        </p:tav>
                                        <p:tav tm="100000">
                                          <p:val>
                                            <p:strVal val="#ppt_h"/>
                                          </p:val>
                                        </p:tav>
                                      </p:tavLst>
                                    </p:anim>
                                    <p:animEffect transition="in" filter="fade">
                                      <p:cBhvr>
                                        <p:cTn id="34"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653</TotalTime>
  <Words>883</Words>
  <Application>Microsoft Office PowerPoint</Application>
  <PresentationFormat>On-screen Show (4:3)</PresentationFormat>
  <Paragraphs>83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Equity</vt:lpstr>
      <vt:lpstr>ぶんか　プロジェクト: まんが</vt:lpstr>
      <vt:lpstr>Commonly Used Terms</vt:lpstr>
      <vt:lpstr>History of Manga in Japan</vt:lpstr>
      <vt:lpstr>Slide 4</vt:lpstr>
      <vt:lpstr>Manga: The Art Style</vt:lpstr>
      <vt:lpstr>Slide 6</vt:lpstr>
      <vt:lpstr>How Manga is Read</vt:lpstr>
      <vt:lpstr>いま　まんが　ページを よみましょう！</vt:lpstr>
      <vt:lpstr>Manga Outside of Japan</vt:lpstr>
      <vt:lpstr>Slide 10</vt:lpstr>
      <vt:lpstr>Manga VS. American Graphic Novels</vt:lpstr>
      <vt:lpstr>Quiz</vt:lpstr>
      <vt:lpstr>おわり (The End)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Ria Ma</cp:lastModifiedBy>
  <cp:revision>97</cp:revision>
  <dcterms:created xsi:type="dcterms:W3CDTF">2006-08-16T00:00:00Z</dcterms:created>
  <dcterms:modified xsi:type="dcterms:W3CDTF">2008-11-21T11:31:14Z</dcterms:modified>
</cp:coreProperties>
</file>